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notesMasterIdLst>
    <p:notesMasterId r:id="rId14"/>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E2761"/>
        </a:solidFill>
      </p:bgPr>
    </p:bg>
    <p:spTree>
      <p:nvGrpSpPr>
        <p:cNvPr id="1" name=""/>
        <p:cNvGrpSpPr/>
        <p:nvPr/>
      </p:nvGrpSpPr>
      <p:grpSpPr>
        <a:xfrm>
          <a:off x="0" y="0"/>
          <a:ext cx="0" cy="0"/>
          <a:chOff x="0" y="0"/>
          <a:chExt cx="0" cy="0"/>
        </a:xfrm>
      </p:grpSpPr>
      <p:sp>
        <p:nvSpPr>
          <p:cNvPr id="2" name="Text 0"/>
          <p:cNvSpPr/>
          <p:nvPr/>
        </p:nvSpPr>
        <p:spPr>
          <a:xfrm>
            <a:off x="640080" y="2377440"/>
            <a:ext cx="10972800" cy="914400"/>
          </a:xfrm>
          <a:prstGeom prst="rect">
            <a:avLst/>
          </a:prstGeom>
          <a:noFill/>
          <a:ln/>
        </p:spPr>
        <p:txBody>
          <a:bodyPr wrap="square" rtlCol="0" anchor="ctr"/>
          <a:lstStyle/>
          <a:p>
            <a:pPr indent="0" marL="0">
              <a:buNone/>
            </a:pPr>
            <a:r>
              <a:rPr lang="en-US" sz="4000" b="1" dirty="0">
                <a:solidFill>
                  <a:srgbClr val="FFFFFF"/>
                </a:solidFill>
                <a:latin typeface="Calibri" pitchFamily="34" charset="0"/>
                <a:ea typeface="Calibri" pitchFamily="34" charset="-122"/>
                <a:cs typeface="Calibri" pitchFamily="34" charset="-120"/>
              </a:rPr>
              <a:t>Board Update</a:t>
            </a:r>
            <a:endParaRPr lang="en-US" sz="4000" dirty="0"/>
          </a:p>
        </p:txBody>
      </p:sp>
      <p:sp>
        <p:nvSpPr>
          <p:cNvPr id="3" name="Text 1"/>
          <p:cNvSpPr/>
          <p:nvPr/>
        </p:nvSpPr>
        <p:spPr>
          <a:xfrm>
            <a:off x="640080" y="3200400"/>
            <a:ext cx="10972800" cy="548640"/>
          </a:xfrm>
          <a:prstGeom prst="rect">
            <a:avLst/>
          </a:prstGeom>
          <a:noFill/>
          <a:ln/>
        </p:spPr>
        <p:txBody>
          <a:bodyPr wrap="square" rtlCol="0" anchor="ctr"/>
          <a:lstStyle/>
          <a:p>
            <a:pPr indent="0" marL="0">
              <a:buNone/>
            </a:pPr>
            <a:r>
              <a:rPr lang="en-US" sz="2000" dirty="0">
                <a:solidFill>
                  <a:srgbClr val="CADCFC"/>
                </a:solidFill>
                <a:latin typeface="Calibri" pitchFamily="34" charset="0"/>
                <a:ea typeface="Calibri" pitchFamily="34" charset="-122"/>
                <a:cs typeface="Calibri" pitchFamily="34" charset="-120"/>
              </a:rPr>
              <a:t>Q4 2025  -  Cedrus Trading SAL</a:t>
            </a:r>
            <a:endParaRPr lang="en-US" sz="2000" dirty="0"/>
          </a:p>
        </p:txBody>
      </p:sp>
      <p:sp>
        <p:nvSpPr>
          <p:cNvPr id="4" name="Text 2"/>
          <p:cNvSpPr/>
          <p:nvPr/>
        </p:nvSpPr>
        <p:spPr>
          <a:xfrm>
            <a:off x="640080" y="6035040"/>
            <a:ext cx="7315200" cy="365760"/>
          </a:xfrm>
          <a:prstGeom prst="rect">
            <a:avLst/>
          </a:prstGeom>
          <a:noFill/>
          <a:ln/>
        </p:spPr>
        <p:txBody>
          <a:bodyPr wrap="square" rtlCol="0" anchor="ctr"/>
          <a:lstStyle/>
          <a:p>
            <a:pPr indent="0" marL="0">
              <a:buNone/>
            </a:pPr>
            <a:r>
              <a:rPr lang="en-US" sz="1200" dirty="0">
                <a:solidFill>
                  <a:srgbClr val="CADCFC"/>
                </a:solidFill>
                <a:latin typeface="Calibri" pitchFamily="34" charset="0"/>
                <a:ea typeface="Calibri" pitchFamily="34" charset="-122"/>
                <a:cs typeface="Calibri" pitchFamily="34" charset="-120"/>
              </a:rPr>
              <a:t>Prepared by: Management Team</a:t>
            </a:r>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Procurement Update</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RFQ CT-2026-04, covering a year of cable supply valued at USD 850,000 to 1,000,000, received five supplier responses in five different formats and currencies. A compliance screen against six mandatory RFQ requirements found that four of the five bids fail at least one mandatory requirement. A recommendation is being prepared for CFO sign-off.</a:t>
            </a:r>
            <a:endParaRPr lang="en-US" sz="1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Risks</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Key risks facing the business include: continued Turkish lira volatility affecting freight costs on inbound consignments; Beirut port delays affecting lead times across multiple product lines; the unresolved warehouse reconciliation difference identified by internal audit; competition from direct Turkish imports on standard cable products; the Zahle warehouse supervisor vacancy; dependence on founder-era relationships for a portion of project sales pending the planned senior sales hires; and general macroeconomic conditions in Lebanon.</a:t>
            </a:r>
            <a:endParaRPr lang="en-US" sz="13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E2761"/>
        </a:solidFill>
      </p:bgPr>
    </p:bg>
    <p:spTree>
      <p:nvGrpSpPr>
        <p:cNvPr id="1" name=""/>
        <p:cNvGrpSpPr/>
        <p:nvPr/>
      </p:nvGrpSpPr>
      <p:grpSpPr>
        <a:xfrm>
          <a:off x="0" y="0"/>
          <a:ext cx="0" cy="0"/>
          <a:chOff x="0" y="0"/>
          <a:chExt cx="0" cy="0"/>
        </a:xfrm>
      </p:grpSpPr>
      <p:sp>
        <p:nvSpPr>
          <p:cNvPr id="2" name="Text 0"/>
          <p:cNvSpPr/>
          <p:nvPr/>
        </p:nvSpPr>
        <p:spPr>
          <a:xfrm>
            <a:off x="640080" y="2743200"/>
            <a:ext cx="9144000" cy="914400"/>
          </a:xfrm>
          <a:prstGeom prst="rect">
            <a:avLst/>
          </a:prstGeom>
          <a:noFill/>
          <a:ln/>
        </p:spPr>
        <p:txBody>
          <a:bodyPr wrap="square" rtlCol="0" anchor="ctr"/>
          <a:lstStyle/>
          <a:p>
            <a:pPr indent="0" marL="0">
              <a:buNone/>
            </a:pPr>
            <a:r>
              <a:rPr lang="en-US" sz="3600" b="1" dirty="0">
                <a:solidFill>
                  <a:srgbClr val="FFFFFF"/>
                </a:solidFill>
                <a:latin typeface="Calibri" pitchFamily="34" charset="0"/>
                <a:ea typeface="Calibri" pitchFamily="34" charset="-122"/>
                <a:cs typeface="Calibri" pitchFamily="34" charset="-120"/>
              </a:rPr>
              <a:t>Thank You</a:t>
            </a:r>
            <a:endParaRPr lang="en-US" sz="3600" dirty="0"/>
          </a:p>
        </p:txBody>
      </p:sp>
      <p:sp>
        <p:nvSpPr>
          <p:cNvPr id="3" name="Text 1"/>
          <p:cNvSpPr/>
          <p:nvPr/>
        </p:nvSpPr>
        <p:spPr>
          <a:xfrm>
            <a:off x="640080" y="3566160"/>
            <a:ext cx="9144000" cy="548640"/>
          </a:xfrm>
          <a:prstGeom prst="rect">
            <a:avLst/>
          </a:prstGeom>
          <a:noFill/>
          <a:ln/>
        </p:spPr>
        <p:txBody>
          <a:bodyPr wrap="square" rtlCol="0" anchor="ctr"/>
          <a:lstStyle/>
          <a:p>
            <a:pPr indent="0" marL="0">
              <a:buNone/>
            </a:pPr>
            <a:r>
              <a:rPr lang="en-US" sz="1800" dirty="0">
                <a:solidFill>
                  <a:srgbClr val="CADCFC"/>
                </a:solidFill>
                <a:latin typeface="Calibri" pitchFamily="34" charset="0"/>
                <a:ea typeface="Calibri" pitchFamily="34" charset="-122"/>
                <a:cs typeface="Calibri" pitchFamily="34" charset="-120"/>
              </a:rPr>
              <a:t>Questions?</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Welcome &amp; Company Overview</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Cedrus Trading SAL is a Beirut-based distributor of electrical, lighting and plumbing materials, operating from five branches across Lebanon: Sin el Fil, Hamra, Tripoli, Saida and Zahle. The company has built long-standing relationships with contractors, retailers and project clients across the Lebanese market and continues to serve as a trusted supplier of electrical, lighting and plumbing materials to a wide range of customers.</a:t>
            </a:r>
            <a:endParaRPr lang="en-US" sz="1300" dirty="0"/>
          </a:p>
          <a:p>
            <a:pPr indent="0" marL="0">
              <a:lnSpc>
                <a:spcPct val="105000"/>
              </a:lnSpc>
              <a:buNone/>
            </a:pPr>
            <a:endParaRPr lang="en-US" sz="1300" dirty="0"/>
          </a:p>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This board update covers financial performance, the internal audit report, the Zahle warehouse expansion, the NORDLYS marketing launch, HR and recruitment activity, procurement, and a summary of risks. Management thanks the board for its continued support and looks forward to a productive discussion today.</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Agenda</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Today's board update will cover company overview, revenue performance for the current and prior two years, a financial performance summary, findings from the recent internal audit of warehouse and inventory operations, an update on the Zahle warehouse expansion project including capex and timeline, an update on the NORDLYS brand marketing launch including channel strategy, an HR and recruitment update covering the Inventory &amp; Demand Planning Analyst search and other open roles, a procurement update on the annual cable supply RFQ, and finally a summary of risks facing the business going into 2026, before closing remarks.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Revenue Performance - 3 Year View</a:t>
            </a:r>
            <a:endParaRPr lang="en-US" sz="2600" dirty="0"/>
          </a:p>
        </p:txBody>
      </p:sp>
      <p:graphicFrame>
        <p:nvGraphicFramePr>
          <p:cNvPr id="5"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11247120" cy="4206240"/>
        </p:xfrm>
        <a:graphic>
          <a:graphicData uri="http://schemas.openxmlformats.org/drawingml/2006/table">
            <a:tbl>
              <a:tblPr/>
              <a:tblGrid>
                <a:gridCol w="2811780"/>
                <a:gridCol w="2811780"/>
                <a:gridCol w="2811780"/>
                <a:gridCol w="2811780"/>
              </a:tblGrid>
              <a:tr h="600891">
                <a:tc>
                  <a:txBody>
                    <a:bodyPr/>
                    <a:lstStyle/>
                    <a:p>
                      <a:pPr indent="0" marL="0">
                        <a:buNone/>
                      </a:pPr>
                      <a:r>
                        <a:rPr lang="en-US" sz="1300" b="1" dirty="0">
                          <a:solidFill>
                            <a:srgbClr val="FFFFFF"/>
                          </a:solidFill>
                          <a:latin typeface="Calibri" pitchFamily="34" charset="0"/>
                          <a:ea typeface="Calibri" pitchFamily="34" charset="-122"/>
                          <a:cs typeface="Calibri" pitchFamily="34" charset="-120"/>
                        </a:rPr>
                        <a:t>Product Line</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1E2761"/>
                    </a:solidFill>
                  </a:tcPr>
                </a:tc>
                <a:tc>
                  <a:txBody>
                    <a:bodyPr/>
                    <a:lstStyle/>
                    <a:p>
                      <a:pPr indent="0" marL="0">
                        <a:buNone/>
                      </a:pPr>
                      <a:r>
                        <a:rPr lang="en-US" sz="1300" b="1" dirty="0">
                          <a:solidFill>
                            <a:srgbClr val="FFFFFF"/>
                          </a:solidFill>
                          <a:latin typeface="Calibri" pitchFamily="34" charset="0"/>
                          <a:ea typeface="Calibri" pitchFamily="34" charset="-122"/>
                          <a:cs typeface="Calibri" pitchFamily="34" charset="-120"/>
                        </a:rPr>
                        <a:t>2023 (USD)</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1E2761"/>
                    </a:solidFill>
                  </a:tcPr>
                </a:tc>
                <a:tc>
                  <a:txBody>
                    <a:bodyPr/>
                    <a:lstStyle/>
                    <a:p>
                      <a:pPr indent="0" marL="0">
                        <a:buNone/>
                      </a:pPr>
                      <a:r>
                        <a:rPr lang="en-US" sz="1300" b="1" dirty="0">
                          <a:solidFill>
                            <a:srgbClr val="FFFFFF"/>
                          </a:solidFill>
                          <a:latin typeface="Calibri" pitchFamily="34" charset="0"/>
                          <a:ea typeface="Calibri" pitchFamily="34" charset="-122"/>
                          <a:cs typeface="Calibri" pitchFamily="34" charset="-120"/>
                        </a:rPr>
                        <a:t>2024 (USD)</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1E2761"/>
                    </a:solidFill>
                  </a:tcPr>
                </a:tc>
                <a:tc>
                  <a:txBody>
                    <a:bodyPr/>
                    <a:lstStyle/>
                    <a:p>
                      <a:pPr indent="0" marL="0">
                        <a:buNone/>
                      </a:pPr>
                      <a:r>
                        <a:rPr lang="en-US" sz="1300" b="1" dirty="0">
                          <a:solidFill>
                            <a:srgbClr val="FFFFFF"/>
                          </a:solidFill>
                          <a:latin typeface="Calibri" pitchFamily="34" charset="0"/>
                          <a:ea typeface="Calibri" pitchFamily="34" charset="-122"/>
                          <a:cs typeface="Calibri" pitchFamily="34" charset="-120"/>
                        </a:rPr>
                        <a:t>2025 (USD)</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1E2761"/>
                    </a:solidFill>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Cable &amp; Wire</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3,102,000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3,210,000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3,218,000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Lighting</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1,705,000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1,890,000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2,145,000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Plumbing &amp; Fittings</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1,940,000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2,050,000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2,080,000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Switchgear &amp; Panels</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980,000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1,080,000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1,240,000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Tools &amp; Consumables</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610,000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660,000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705,000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600891">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Group Total</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8,337,000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8,890,000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indent="0" marL="0">
                        <a:buNone/>
                      </a:pPr>
                      <a:r>
                        <a:rPr lang="en-US" sz="1300" dirty="0">
                          <a:solidFill>
                            <a:srgbClr val="000000"/>
                          </a:solidFill>
                          <a:latin typeface="Calibri" pitchFamily="34" charset="0"/>
                          <a:ea typeface="Calibri" pitchFamily="34" charset="-122"/>
                          <a:cs typeface="Calibri" pitchFamily="34" charset="-120"/>
                        </a:rPr>
                        <a:t>9,388,000</a:t>
                      </a:r>
                      <a:endParaRPr lang="en-US" sz="1300" dirty="0">
                        <a:latin typeface="Calibri" charset="0"/>
                        <a:ea typeface="Calibri" charset="0"/>
                        <a:cs typeface="Calibri" charset="0"/>
                      </a:endParaRPr>
                    </a:p>
                  </a:txBody>
                  <a:tcPr marL="91440" marR="91440" marT="45720" marB="45720">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bl>
          </a:graphicData>
        </a:graphic>
      </p:graphicFrame>
      <p:sp>
        <p:nvSpPr>
          <p:cNvPr id="4" name="Text 1"/>
          <p:cNvSpPr/>
          <p:nvPr/>
        </p:nvSpPr>
        <p:spPr>
          <a:xfrm>
            <a:off x="457200" y="5577840"/>
            <a:ext cx="10972800" cy="365760"/>
          </a:xfrm>
          <a:prstGeom prst="rect">
            <a:avLst/>
          </a:prstGeom>
          <a:noFill/>
          <a:ln/>
        </p:spPr>
        <p:txBody>
          <a:bodyPr wrap="square" rtlCol="0" anchor="ctr"/>
          <a:lstStyle/>
          <a:p>
            <a:pPr indent="0" marL="0">
              <a:buNone/>
            </a:pPr>
            <a:r>
              <a:rPr lang="en-US" sz="1000" i="1" dirty="0">
                <a:solidFill>
                  <a:srgbClr val="595959"/>
                </a:solidFill>
              </a:rPr>
              <a:t>Full monthly detail available on request. See also Excel-01-Cedrus-Sales-3Years-Monthly.xlsx.</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Financial Performance Summary</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As shown on the previous slide, Group revenue has grown from USD 8,337,000 in 2023 to USD 8,890,000 in 2024 to USD 9,388,000 in 2025. Cable &amp; Wire remains the largest product line, followed by Plumbing &amp; Fittings, with Lighting showing the strongest percentage growth over the period, helped by the recent NORDLYS launch.</a:t>
            </a:r>
            <a:endParaRPr lang="en-US" sz="1300" dirty="0"/>
          </a:p>
          <a:p>
            <a:pPr indent="0" marL="0">
              <a:lnSpc>
                <a:spcPct val="105000"/>
              </a:lnSpc>
              <a:buNone/>
            </a:pPr>
            <a:endParaRPr lang="en-US" sz="1300" dirty="0"/>
          </a:p>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Revenue by product line for the three years under review was: Cable &amp; Wire USD 3,102,000 / 3,210,000 / 3,218,000; Lighting USD 1,705,000 / 1,890,000 / 2,145,000; Plumbing &amp; Fittings USD 1,940,000 / 2,050,000 / 2,080,000; Switchgear &amp; Panels USD 980,000 / 1,080,000 / 1,240,000; Tools &amp; Consumables USD 610,000 / 660,000 / 705,000, for the years 2023, 2024 and 2025 respectively.</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Internal Audit Findings</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The internal audit of warehouse and inventory operations was carried out in October 2025 across all five branches. Stock count accuracy came in below the Group's 98% policy target at two branches: Sin el Fil at 91.4% and Zahle at 84.2%. Audit also identified a reconciliation difference of USD 108,400 between the perpetual inventory system and the physical count, concentrated at the Tripoli and Zahle warehouses, which could not be fully explained within the fieldwork window. In addition, no obsolescence provision has been recorded against slow-moving and dead stock since 2023, despite an estimated USD 149,000 of stock meeting the Group's own obsolescence criteria based on the sample reviewed.</a:t>
            </a:r>
            <a:endParaRPr lang="en-US" sz="1300" dirty="0"/>
          </a:p>
          <a:p>
            <a:pPr indent="0" marL="0">
              <a:lnSpc>
                <a:spcPct val="105000"/>
              </a:lnSpc>
              <a:buNone/>
            </a:pPr>
            <a:endParaRPr lang="en-US" sz="1300" dirty="0"/>
          </a:p>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Audit also noted a segregation of duties gap at Zahle, where the same staff member receives goods, approves the related supplier invoice, and adjusts stock records, and noted that goods-in documentation at Zahle was incomplete for six of twenty sampled transactions during the audit period. The full report with root causes and recommendations is available as a separate document.</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Zahle Warehouse Expansion</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The Zahle warehouse expansion project, being delivered by Malaeb Engineering &amp; Contracting SAL, adds racking and floor space to support larger Bekaa Valley project orders. The building shell and floor extension are progressing on schedule. The racking subcontractor, Steelframe Lebanon, has indicated a possible slip in the racking delivery date, which may push final completion into Q1 2026. A backup generator for the extended footprint is also part of the scope, pending confirmation of generator size and model.</a:t>
            </a:r>
            <a:endParaRPr lang="en-US" sz="13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NORDLYS Marketing Launch</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Cedrus Trading has secured exclusive Lebanese distribution for NORDLYS, a Danish architectural lighting brand positioned 35-55% above the Turkish fittings that currently dominate the market. The trade launch is scheduled for 12 February 2026 with a twelve-month revenue target of USD 900,000. There is no media budget beyond the launch event itself, so the plan relies on owned channels: WhatsApp, email and LinkedIn. A review of the past twelve months of campaign results shows WhatsApp Business and email producing the large majority of confirmed orders relative to spend, with paid social producing very few orders despite the highest spend of any channel tested.</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320040"/>
            <a:ext cx="11247120" cy="640080"/>
          </a:xfrm>
          <a:prstGeom prst="rect">
            <a:avLst/>
          </a:prstGeom>
          <a:noFill/>
          <a:ln/>
        </p:spPr>
        <p:txBody>
          <a:bodyPr wrap="square" rtlCol="0" anchor="ctr"/>
          <a:lstStyle/>
          <a:p>
            <a:pPr indent="0" marL="0">
              <a:buNone/>
            </a:pPr>
            <a:r>
              <a:rPr lang="en-US" sz="2600" b="1" dirty="0">
                <a:solidFill>
                  <a:srgbClr val="1E2761"/>
                </a:solidFill>
                <a:latin typeface="Calibri" pitchFamily="34" charset="0"/>
                <a:ea typeface="Calibri" pitchFamily="34" charset="-122"/>
                <a:cs typeface="Calibri" pitchFamily="34" charset="-120"/>
              </a:rPr>
              <a:t>HR &amp; Recruitment Update</a:t>
            </a:r>
            <a:endParaRPr lang="en-US" sz="2600" dirty="0"/>
          </a:p>
        </p:txBody>
      </p:sp>
      <p:sp>
        <p:nvSpPr>
          <p:cNvPr id="3" name="Text 1"/>
          <p:cNvSpPr/>
          <p:nvPr/>
        </p:nvSpPr>
        <p:spPr>
          <a:xfrm>
            <a:off x="457200" y="1051560"/>
            <a:ext cx="11247120" cy="5486400"/>
          </a:xfrm>
          <a:prstGeom prst="rect">
            <a:avLst/>
          </a:prstGeom>
          <a:noFill/>
          <a:ln/>
        </p:spPr>
        <p:txBody>
          <a:bodyPr wrap="square" rtlCol="0" anchor="t"/>
          <a:lstStyle/>
          <a:p>
            <a:pPr indent="0" marL="0">
              <a:lnSpc>
                <a:spcPct val="105000"/>
              </a:lnSpc>
              <a:buNone/>
            </a:pPr>
            <a:r>
              <a:rPr lang="en-US" sz="1300" dirty="0">
                <a:solidFill>
                  <a:srgbClr val="262626"/>
                </a:solidFill>
                <a:latin typeface="Calibri" pitchFamily="34" charset="0"/>
                <a:ea typeface="Calibri" pitchFamily="34" charset="-122"/>
                <a:cs typeface="Calibri" pitchFamily="34" charset="-120"/>
              </a:rPr>
              <a:t>Recruitment is underway for the Inventory &amp; Demand Planning Analyst role at Sin el Fil, with eight candidates interviewed by a four-person panel. A shortlist is being finalised. Separately, recruitment for a dedicated Zahle warehouse supervisor remains open following a resignation in June 2025; two candidates interviewed to date were not considered strong enough, and the search continues.</a:t>
            </a:r>
            <a:endParaRPr lang="en-US" sz="13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2026-08-14T02:03:24Z</dcterms:created>
  <dcterms:modified xsi:type="dcterms:W3CDTF">2026-08-14T02:03:24Z</dcterms:modified>
</cp:coreProperties>
</file>