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notesMasterIdLst>
    <p:notesMasterId r:id="rId8"/>
  </p:notesMasterIdLst>
  <p:sldSz cx="12191695" cy="6858000"/>
  <p:notesSz cx="6858000" cy="12191695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presProps" Target="presProps.xml"/><Relationship Id="rId10" Type="http://schemas.openxmlformats.org/officeDocument/2006/relationships/viewProps" Target="viewProps.xml"/><Relationship Id="rId11" Type="http://schemas.openxmlformats.org/officeDocument/2006/relationships/theme" Target="theme/theme1.xml"/><Relationship Id="rId1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7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85800" y="749808"/>
            <a:ext cx="72237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F4E79"/>
                </a:solidFill>
              </a:rPr>
              <a:t>Al Noor Office Building</a:t>
            </a:r>
            <a:endParaRPr lang="en-US" sz="2300" dirty="0"/>
          </a:p>
        </p:txBody>
      </p:sp>
      <p:sp>
        <p:nvSpPr>
          <p:cNvPr id="3" name="Text 1"/>
          <p:cNvSpPr/>
          <p:nvPr/>
        </p:nvSpPr>
        <p:spPr>
          <a:xfrm>
            <a:off x="685800" y="1234440"/>
            <a:ext cx="65836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222222"/>
                </a:solidFill>
              </a:rPr>
              <a:t>Recovery Review &amp; Management Decision Pack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713232" y="1810512"/>
            <a:ext cx="59436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6B7280"/>
                </a:solidFill>
              </a:rPr>
              <a:t>Six-slide client presentation | prepared from supplied project files</a:t>
            </a:r>
            <a:endParaRPr lang="en-US" sz="1100" dirty="0"/>
          </a:p>
        </p:txBody>
      </p:sp>
      <p:sp>
        <p:nvSpPr>
          <p:cNvPr id="5" name="Shape 3"/>
          <p:cNvSpPr/>
          <p:nvPr/>
        </p:nvSpPr>
        <p:spPr>
          <a:xfrm>
            <a:off x="960120" y="4069080"/>
            <a:ext cx="9326880" cy="0"/>
          </a:xfrm>
          <a:prstGeom prst="line">
            <a:avLst/>
          </a:prstGeom>
          <a:noFill/>
          <a:ln w="25400">
            <a:solidFill>
              <a:srgbClr val="AEB8C7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896112" y="4005072"/>
            <a:ext cx="128016" cy="128016"/>
          </a:xfrm>
          <a:prstGeom prst="ellipse">
            <a:avLst/>
          </a:prstGeom>
          <a:solidFill>
            <a:srgbClr val="1F4E79"/>
          </a:solidFill>
          <a:ln w="12700">
            <a:solidFill>
              <a:srgbClr val="1F4E79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365760" y="4279392"/>
            <a:ext cx="11887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222222"/>
                </a:solidFill>
              </a:rPr>
              <a:t>Start</a:t>
            </a:r>
            <a:endParaRPr lang="en-US" sz="850" dirty="0"/>
          </a:p>
          <a:p>
            <a:pPr algn="ctr" indent="0" marL="0">
              <a:buNone/>
            </a:pPr>
            <a:r>
              <a:rPr lang="en-US" sz="850" dirty="0">
                <a:solidFill>
                  <a:srgbClr val="222222"/>
                </a:solidFill>
              </a:rPr>
              <a:t>1 Sep 2026</a:t>
            </a:r>
            <a:endParaRPr lang="en-US" sz="850" dirty="0"/>
          </a:p>
        </p:txBody>
      </p:sp>
      <p:sp>
        <p:nvSpPr>
          <p:cNvPr id="8" name="Shape 6"/>
          <p:cNvSpPr/>
          <p:nvPr/>
        </p:nvSpPr>
        <p:spPr>
          <a:xfrm>
            <a:off x="3227832" y="4005072"/>
            <a:ext cx="128016" cy="128016"/>
          </a:xfrm>
          <a:prstGeom prst="ellipse">
            <a:avLst/>
          </a:prstGeom>
          <a:solidFill>
            <a:srgbClr val="1F4E79"/>
          </a:solidFill>
          <a:ln w="12700">
            <a:solidFill>
              <a:srgbClr val="1F4E79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2697480" y="4279392"/>
            <a:ext cx="11887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222222"/>
                </a:solidFill>
              </a:rPr>
              <a:t>Current review</a:t>
            </a:r>
            <a:endParaRPr lang="en-US" sz="850" dirty="0"/>
          </a:p>
          <a:p>
            <a:pPr algn="ctr" indent="0" marL="0">
              <a:buNone/>
            </a:pPr>
            <a:r>
              <a:rPr lang="en-US" sz="850" dirty="0">
                <a:solidFill>
                  <a:srgbClr val="222222"/>
                </a:solidFill>
              </a:rPr>
              <a:t>17 Sep 2026</a:t>
            </a:r>
            <a:endParaRPr lang="en-US" sz="850" dirty="0"/>
          </a:p>
        </p:txBody>
      </p:sp>
      <p:sp>
        <p:nvSpPr>
          <p:cNvPr id="10" name="Shape 8"/>
          <p:cNvSpPr/>
          <p:nvPr/>
        </p:nvSpPr>
        <p:spPr>
          <a:xfrm>
            <a:off x="5559552" y="4005072"/>
            <a:ext cx="128016" cy="128016"/>
          </a:xfrm>
          <a:prstGeom prst="ellipse">
            <a:avLst/>
          </a:prstGeom>
          <a:solidFill>
            <a:srgbClr val="1F4E79"/>
          </a:solidFill>
          <a:ln w="12700">
            <a:solidFill>
              <a:srgbClr val="1F4E79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5029200" y="4279392"/>
            <a:ext cx="11887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222222"/>
                </a:solidFill>
              </a:rPr>
              <a:t>Façade on site</a:t>
            </a:r>
            <a:endParaRPr lang="en-US" sz="850" dirty="0"/>
          </a:p>
          <a:p>
            <a:pPr algn="ctr" indent="0" marL="0">
              <a:buNone/>
            </a:pPr>
            <a:r>
              <a:rPr lang="en-US" sz="850" dirty="0">
                <a:solidFill>
                  <a:srgbClr val="222222"/>
                </a:solidFill>
              </a:rPr>
              <a:t>10 Mar 2027</a:t>
            </a:r>
            <a:endParaRPr lang="en-US" sz="850" dirty="0"/>
          </a:p>
        </p:txBody>
      </p:sp>
      <p:sp>
        <p:nvSpPr>
          <p:cNvPr id="12" name="Shape 10"/>
          <p:cNvSpPr/>
          <p:nvPr/>
        </p:nvSpPr>
        <p:spPr>
          <a:xfrm>
            <a:off x="7891272" y="4005072"/>
            <a:ext cx="128016" cy="128016"/>
          </a:xfrm>
          <a:prstGeom prst="ellipse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7360920" y="4279392"/>
            <a:ext cx="11887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C00000"/>
                </a:solidFill>
              </a:rPr>
              <a:t>Target handover</a:t>
            </a:r>
            <a:endParaRPr lang="en-US" sz="850" dirty="0"/>
          </a:p>
          <a:p>
            <a:pPr algn="ctr" indent="0" marL="0">
              <a:buNone/>
            </a:pPr>
            <a:r>
              <a:rPr lang="en-US" sz="850" dirty="0">
                <a:solidFill>
                  <a:srgbClr val="C00000"/>
                </a:solidFill>
              </a:rPr>
              <a:t>31 Aug 2027</a:t>
            </a:r>
            <a:endParaRPr lang="en-US" sz="850" dirty="0"/>
          </a:p>
        </p:txBody>
      </p:sp>
      <p:sp>
        <p:nvSpPr>
          <p:cNvPr id="14" name="Shape 12"/>
          <p:cNvSpPr/>
          <p:nvPr/>
        </p:nvSpPr>
        <p:spPr>
          <a:xfrm>
            <a:off x="10222992" y="4005072"/>
            <a:ext cx="128016" cy="128016"/>
          </a:xfrm>
          <a:prstGeom prst="ellipse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9692640" y="4279392"/>
            <a:ext cx="11887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C00000"/>
                </a:solidFill>
              </a:rPr>
              <a:t>Current finish</a:t>
            </a:r>
            <a:endParaRPr lang="en-US" sz="850" dirty="0"/>
          </a:p>
          <a:p>
            <a:pPr algn="ctr" indent="0" marL="0">
              <a:buNone/>
            </a:pPr>
            <a:r>
              <a:rPr lang="en-US" sz="850" dirty="0">
                <a:solidFill>
                  <a:srgbClr val="C00000"/>
                </a:solidFill>
              </a:rPr>
              <a:t>21 Sep 2027</a:t>
            </a:r>
            <a:endParaRPr lang="en-US" sz="850" dirty="0"/>
          </a:p>
        </p:txBody>
      </p:sp>
      <p:sp>
        <p:nvSpPr>
          <p:cNvPr id="16" name="Text 14"/>
          <p:cNvSpPr/>
          <p:nvPr/>
        </p:nvSpPr>
        <p:spPr>
          <a:xfrm>
            <a:off x="8458200" y="3035808"/>
            <a:ext cx="128016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C00000"/>
                </a:solidFill>
              </a:rPr>
              <a:t>21-day gap</a:t>
            </a: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502920" y="6547104"/>
            <a:ext cx="47548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8A94A6"/>
                </a:solidFill>
              </a:rPr>
              <a:t>Al Noor Office Building | Recovery Review</a:t>
            </a:r>
            <a:endParaRPr lang="en-US" sz="7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01752"/>
            <a:ext cx="77724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1F4E79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1) Project situation assessment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512064" y="749808"/>
            <a:ext cx="105156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6B7280"/>
                </a:solidFill>
              </a:rPr>
              <a:t>Baseline is late, cost is already adverse, and critical procurement/design decisions are on the immediate path.</a:t>
            </a:r>
            <a:endParaRPr lang="en-US" sz="950" dirty="0"/>
          </a:p>
        </p:txBody>
      </p:sp>
      <p:sp>
        <p:nvSpPr>
          <p:cNvPr id="4" name="Shape 2"/>
          <p:cNvSpPr/>
          <p:nvPr/>
        </p:nvSpPr>
        <p:spPr>
          <a:xfrm>
            <a:off x="502920" y="1042416"/>
            <a:ext cx="11155680" cy="0"/>
          </a:xfrm>
          <a:prstGeom prst="line">
            <a:avLst/>
          </a:prstGeom>
          <a:noFill/>
          <a:ln w="12700">
            <a:solidFill>
              <a:srgbClr val="D7DEE8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594360" y="1325880"/>
            <a:ext cx="1965960" cy="1143000"/>
          </a:xfrm>
          <a:prstGeom prst="roundRect">
            <a:avLst>
              <a:gd name="adj" fmla="val 6400"/>
            </a:avLst>
          </a:prstGeom>
          <a:solidFill>
            <a:srgbClr val="FFFFFF"/>
          </a:solidFill>
          <a:ln w="12700">
            <a:solidFill>
              <a:srgbClr val="D7DEE8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740664" y="1435608"/>
            <a:ext cx="167335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6B7280"/>
                </a:solidFill>
              </a:rPr>
              <a:t>Schedule gap</a:t>
            </a:r>
            <a:endParaRPr lang="en-US" sz="850" dirty="0"/>
          </a:p>
        </p:txBody>
      </p:sp>
      <p:sp>
        <p:nvSpPr>
          <p:cNvPr id="7" name="Text 5"/>
          <p:cNvSpPr/>
          <p:nvPr/>
        </p:nvSpPr>
        <p:spPr>
          <a:xfrm>
            <a:off x="740664" y="1709928"/>
            <a:ext cx="167335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000" b="1" dirty="0">
                <a:solidFill>
                  <a:srgbClr val="C00000"/>
                </a:solidFill>
              </a:rPr>
              <a:t>21 days</a:t>
            </a:r>
            <a:endParaRPr lang="en-US" sz="2000" dirty="0"/>
          </a:p>
        </p:txBody>
      </p:sp>
      <p:sp>
        <p:nvSpPr>
          <p:cNvPr id="8" name="Text 6"/>
          <p:cNvSpPr/>
          <p:nvPr/>
        </p:nvSpPr>
        <p:spPr>
          <a:xfrm>
            <a:off x="740664" y="2130552"/>
            <a:ext cx="167335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780" dirty="0">
                <a:solidFill>
                  <a:srgbClr val="6B7280"/>
                </a:solidFill>
              </a:rPr>
              <a:t>current finish: 21 Sep 2027</a:t>
            </a:r>
            <a:endParaRPr lang="en-US" sz="780" dirty="0"/>
          </a:p>
        </p:txBody>
      </p:sp>
      <p:sp>
        <p:nvSpPr>
          <p:cNvPr id="9" name="Shape 7"/>
          <p:cNvSpPr/>
          <p:nvPr/>
        </p:nvSpPr>
        <p:spPr>
          <a:xfrm>
            <a:off x="2743200" y="1325880"/>
            <a:ext cx="1965960" cy="1143000"/>
          </a:xfrm>
          <a:prstGeom prst="roundRect">
            <a:avLst>
              <a:gd name="adj" fmla="val 6400"/>
            </a:avLst>
          </a:prstGeom>
          <a:solidFill>
            <a:srgbClr val="FFFFFF"/>
          </a:solidFill>
          <a:ln w="12700">
            <a:solidFill>
              <a:srgbClr val="D7DEE8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2889504" y="1435608"/>
            <a:ext cx="167335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6B7280"/>
                </a:solidFill>
              </a:rPr>
              <a:t>Base cost variance</a:t>
            </a:r>
            <a:endParaRPr lang="en-US" sz="850" dirty="0"/>
          </a:p>
        </p:txBody>
      </p:sp>
      <p:sp>
        <p:nvSpPr>
          <p:cNvPr id="11" name="Text 9"/>
          <p:cNvSpPr/>
          <p:nvPr/>
        </p:nvSpPr>
        <p:spPr>
          <a:xfrm>
            <a:off x="2889504" y="1709928"/>
            <a:ext cx="167335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000" b="1" dirty="0">
                <a:solidFill>
                  <a:srgbClr val="C00000"/>
                </a:solidFill>
              </a:rPr>
              <a:t>-$167k</a:t>
            </a:r>
            <a:endParaRPr lang="en-US" sz="2000" dirty="0"/>
          </a:p>
        </p:txBody>
      </p:sp>
      <p:sp>
        <p:nvSpPr>
          <p:cNvPr id="12" name="Text 10"/>
          <p:cNvSpPr/>
          <p:nvPr/>
        </p:nvSpPr>
        <p:spPr>
          <a:xfrm>
            <a:off x="2889504" y="2130552"/>
            <a:ext cx="167335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780" dirty="0">
                <a:solidFill>
                  <a:srgbClr val="6B7280"/>
                </a:solidFill>
              </a:rPr>
              <a:t>3.44% above budget</a:t>
            </a:r>
            <a:endParaRPr lang="en-US" sz="780" dirty="0"/>
          </a:p>
        </p:txBody>
      </p:sp>
      <p:sp>
        <p:nvSpPr>
          <p:cNvPr id="13" name="Shape 11"/>
          <p:cNvSpPr/>
          <p:nvPr/>
        </p:nvSpPr>
        <p:spPr>
          <a:xfrm>
            <a:off x="4892040" y="1325880"/>
            <a:ext cx="1965960" cy="1143000"/>
          </a:xfrm>
          <a:prstGeom prst="roundRect">
            <a:avLst>
              <a:gd name="adj" fmla="val 6400"/>
            </a:avLst>
          </a:prstGeom>
          <a:solidFill>
            <a:srgbClr val="FFFFFF"/>
          </a:solidFill>
          <a:ln w="12700">
            <a:solidFill>
              <a:srgbClr val="D7DEE8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5038344" y="1435608"/>
            <a:ext cx="167335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6B7280"/>
                </a:solidFill>
              </a:rPr>
              <a:t>Remaining contingency</a:t>
            </a:r>
            <a:endParaRPr lang="en-US" sz="850" dirty="0"/>
          </a:p>
        </p:txBody>
      </p:sp>
      <p:sp>
        <p:nvSpPr>
          <p:cNvPr id="15" name="Text 13"/>
          <p:cNvSpPr/>
          <p:nvPr/>
        </p:nvSpPr>
        <p:spPr>
          <a:xfrm>
            <a:off x="5038344" y="1709928"/>
            <a:ext cx="167335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000" b="1" dirty="0">
                <a:solidFill>
                  <a:srgbClr val="F59E0B"/>
                </a:solidFill>
              </a:rPr>
              <a:t>$45k</a:t>
            </a:r>
            <a:endParaRPr lang="en-US" sz="2000" dirty="0"/>
          </a:p>
        </p:txBody>
      </p:sp>
      <p:sp>
        <p:nvSpPr>
          <p:cNvPr id="16" name="Text 14"/>
          <p:cNvSpPr/>
          <p:nvPr/>
        </p:nvSpPr>
        <p:spPr>
          <a:xfrm>
            <a:off x="5038344" y="2130552"/>
            <a:ext cx="167335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780" dirty="0">
                <a:solidFill>
                  <a:srgbClr val="6B7280"/>
                </a:solidFill>
              </a:rPr>
              <a:t>limited management reserve</a:t>
            </a:r>
            <a:endParaRPr lang="en-US" sz="780" dirty="0"/>
          </a:p>
        </p:txBody>
      </p:sp>
      <p:sp>
        <p:nvSpPr>
          <p:cNvPr id="17" name="Shape 15"/>
          <p:cNvSpPr/>
          <p:nvPr/>
        </p:nvSpPr>
        <p:spPr>
          <a:xfrm>
            <a:off x="7040880" y="1325880"/>
            <a:ext cx="1965960" cy="1143000"/>
          </a:xfrm>
          <a:prstGeom prst="roundRect">
            <a:avLst>
              <a:gd name="adj" fmla="val 6400"/>
            </a:avLst>
          </a:prstGeom>
          <a:solidFill>
            <a:srgbClr val="FFFFFF"/>
          </a:solidFill>
          <a:ln w="12700">
            <a:solidFill>
              <a:srgbClr val="D7DEE8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7187184" y="1435608"/>
            <a:ext cx="167335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6B7280"/>
                </a:solidFill>
              </a:rPr>
              <a:t>Critical procurement</a:t>
            </a:r>
            <a:endParaRPr lang="en-US" sz="850" dirty="0"/>
          </a:p>
        </p:txBody>
      </p:sp>
      <p:sp>
        <p:nvSpPr>
          <p:cNvPr id="19" name="Text 17"/>
          <p:cNvSpPr/>
          <p:nvPr/>
        </p:nvSpPr>
        <p:spPr>
          <a:xfrm>
            <a:off x="7187184" y="1709928"/>
            <a:ext cx="167335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000" b="1" dirty="0">
                <a:solidFill>
                  <a:srgbClr val="C00000"/>
                </a:solidFill>
              </a:rPr>
              <a:t>3 items</a:t>
            </a:r>
            <a:endParaRPr lang="en-US" sz="2000" dirty="0"/>
          </a:p>
        </p:txBody>
      </p:sp>
      <p:sp>
        <p:nvSpPr>
          <p:cNvPr id="20" name="Text 18"/>
          <p:cNvSpPr/>
          <p:nvPr/>
        </p:nvSpPr>
        <p:spPr>
          <a:xfrm>
            <a:off x="7187184" y="2130552"/>
            <a:ext cx="167335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780" dirty="0">
                <a:solidFill>
                  <a:srgbClr val="6B7280"/>
                </a:solidFill>
              </a:rPr>
              <a:t>façade, chillers, elevators</a:t>
            </a:r>
            <a:endParaRPr lang="en-US" sz="780" dirty="0"/>
          </a:p>
        </p:txBody>
      </p:sp>
      <p:sp>
        <p:nvSpPr>
          <p:cNvPr id="21" name="Shape 19"/>
          <p:cNvSpPr/>
          <p:nvPr/>
        </p:nvSpPr>
        <p:spPr>
          <a:xfrm>
            <a:off x="9189720" y="1325880"/>
            <a:ext cx="1965960" cy="1143000"/>
          </a:xfrm>
          <a:prstGeom prst="roundRect">
            <a:avLst>
              <a:gd name="adj" fmla="val 6400"/>
            </a:avLst>
          </a:prstGeom>
          <a:solidFill>
            <a:srgbClr val="FFFFFF"/>
          </a:solidFill>
          <a:ln w="12700">
            <a:solidFill>
              <a:srgbClr val="D7DEE8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9336024" y="1435608"/>
            <a:ext cx="167335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6B7280"/>
                </a:solidFill>
              </a:rPr>
              <a:t>Open high/critical risks</a:t>
            </a:r>
            <a:endParaRPr lang="en-US" sz="850" dirty="0"/>
          </a:p>
        </p:txBody>
      </p:sp>
      <p:sp>
        <p:nvSpPr>
          <p:cNvPr id="23" name="Text 21"/>
          <p:cNvSpPr/>
          <p:nvPr/>
        </p:nvSpPr>
        <p:spPr>
          <a:xfrm>
            <a:off x="9336024" y="1709928"/>
            <a:ext cx="167335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000" b="1" dirty="0">
                <a:solidFill>
                  <a:srgbClr val="C00000"/>
                </a:solidFill>
              </a:rPr>
              <a:t>8</a:t>
            </a:r>
            <a:endParaRPr lang="en-US" sz="2000" dirty="0"/>
          </a:p>
        </p:txBody>
      </p:sp>
      <p:sp>
        <p:nvSpPr>
          <p:cNvPr id="24" name="Text 22"/>
          <p:cNvSpPr/>
          <p:nvPr/>
        </p:nvSpPr>
        <p:spPr>
          <a:xfrm>
            <a:off x="9336024" y="2130552"/>
            <a:ext cx="167335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780" dirty="0">
                <a:solidFill>
                  <a:srgbClr val="6B7280"/>
                </a:solidFill>
              </a:rPr>
              <a:t>risk register requires action</a:t>
            </a:r>
            <a:endParaRPr lang="en-US" sz="780" dirty="0"/>
          </a:p>
        </p:txBody>
      </p:sp>
      <p:sp>
        <p:nvSpPr>
          <p:cNvPr id="25" name="Text 23"/>
          <p:cNvSpPr/>
          <p:nvPr/>
        </p:nvSpPr>
        <p:spPr>
          <a:xfrm>
            <a:off x="594360" y="2971800"/>
            <a:ext cx="3657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4E79"/>
                </a:solidFill>
              </a:rPr>
              <a:t>What changed since baseline</a:t>
            </a:r>
            <a:endParaRPr lang="en-US" sz="1100" dirty="0"/>
          </a:p>
        </p:txBody>
      </p:sp>
      <p:sp>
        <p:nvSpPr>
          <p:cNvPr id="26" name="Text 24"/>
          <p:cNvSpPr/>
          <p:nvPr/>
        </p:nvSpPr>
        <p:spPr>
          <a:xfrm>
            <a:off x="731520" y="3346704"/>
            <a:ext cx="4754880" cy="4114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indent="0" marL="0">
              <a:buNone/>
            </a:pPr>
            <a:r>
              <a:rPr lang="en-US" sz="1250" dirty="0">
                <a:solidFill>
                  <a:srgbClr val="222222"/>
                </a:solidFill>
              </a:rPr>
              <a:t>• Permit received; mobilization 80% complete, but temporary power is 8 days late.</a:t>
            </a:r>
            <a:endParaRPr lang="en-US" sz="1250" dirty="0"/>
          </a:p>
        </p:txBody>
      </p:sp>
      <p:sp>
        <p:nvSpPr>
          <p:cNvPr id="27" name="Text 25"/>
          <p:cNvSpPr/>
          <p:nvPr/>
        </p:nvSpPr>
        <p:spPr>
          <a:xfrm>
            <a:off x="731520" y="3840480"/>
            <a:ext cx="4754880" cy="4114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indent="0" marL="0">
              <a:buNone/>
            </a:pPr>
            <a:r>
              <a:rPr lang="en-US" sz="1250" dirty="0">
                <a:solidFill>
                  <a:srgbClr val="222222"/>
                </a:solidFill>
              </a:rPr>
              <a:t>• Client requested Level 4 executive conference center and façade upgrade review.</a:t>
            </a:r>
            <a:endParaRPr lang="en-US" sz="1250" dirty="0"/>
          </a:p>
        </p:txBody>
      </p:sp>
      <p:sp>
        <p:nvSpPr>
          <p:cNvPr id="28" name="Text 26"/>
          <p:cNvSpPr/>
          <p:nvPr/>
        </p:nvSpPr>
        <p:spPr>
          <a:xfrm>
            <a:off x="731520" y="4334256"/>
            <a:ext cx="4754880" cy="4114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indent="0" marL="0">
              <a:buNone/>
            </a:pPr>
            <a:r>
              <a:rPr lang="en-US" sz="1250" dirty="0">
                <a:solidFill>
                  <a:srgbClr val="222222"/>
                </a:solidFill>
              </a:rPr>
              <a:t>• Façade supplier requires an early decision to retain available production slot.</a:t>
            </a:r>
            <a:endParaRPr lang="en-US" sz="1250" dirty="0"/>
          </a:p>
        </p:txBody>
      </p:sp>
      <p:sp>
        <p:nvSpPr>
          <p:cNvPr id="29" name="Text 27"/>
          <p:cNvSpPr/>
          <p:nvPr/>
        </p:nvSpPr>
        <p:spPr>
          <a:xfrm>
            <a:off x="6309360" y="2971800"/>
            <a:ext cx="3657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4E79"/>
                </a:solidFill>
              </a:rPr>
              <a:t>Management implication</a:t>
            </a:r>
            <a:endParaRPr lang="en-US" sz="1100" dirty="0"/>
          </a:p>
        </p:txBody>
      </p:sp>
      <p:sp>
        <p:nvSpPr>
          <p:cNvPr id="30" name="Shape 28"/>
          <p:cNvSpPr/>
          <p:nvPr/>
        </p:nvSpPr>
        <p:spPr>
          <a:xfrm>
            <a:off x="6309360" y="3310128"/>
            <a:ext cx="4892040" cy="1600200"/>
          </a:xfrm>
          <a:prstGeom prst="roundRect">
            <a:avLst>
              <a:gd name="adj" fmla="val 4571"/>
            </a:avLst>
          </a:prstGeom>
          <a:solidFill>
            <a:srgbClr val="FDECEC"/>
          </a:solidFill>
          <a:ln w="12700">
            <a:solidFill>
              <a:srgbClr val="F2C6C6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6537960" y="3593592"/>
            <a:ext cx="4389120" cy="80467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indent="0" marL="0">
              <a:buNone/>
            </a:pPr>
            <a:r>
              <a:rPr lang="en-US" sz="1500" b="1" dirty="0">
                <a:solidFill>
                  <a:srgbClr val="222222"/>
                </a:solidFill>
              </a:rPr>
              <a:t>The project needs a formal recovery programme now. Without fast decisions, the late baseline can become a wider time-and-cost exposure once change requests and long-lead procurement are added.</a:t>
            </a:r>
            <a:endParaRPr lang="en-US" sz="1500" dirty="0"/>
          </a:p>
        </p:txBody>
      </p:sp>
      <p:sp>
        <p:nvSpPr>
          <p:cNvPr id="32" name="Text 30"/>
          <p:cNvSpPr/>
          <p:nvPr/>
        </p:nvSpPr>
        <p:spPr>
          <a:xfrm>
            <a:off x="502920" y="6547104"/>
            <a:ext cx="47548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8A94A6"/>
                </a:solidFill>
              </a:rPr>
              <a:t>Al Noor Office Building | Recovery Review</a:t>
            </a:r>
            <a:endParaRPr lang="en-US" sz="7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01752"/>
            <a:ext cx="77724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1F4E79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2) Revised activity plan: threats to target date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512064" y="749808"/>
            <a:ext cx="105156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6B7280"/>
                </a:solidFill>
              </a:rPr>
              <a:t>The practical recovery window is concentrated in mobilization, substructure, façade/MEP, finishes and commissioning.</a:t>
            </a:r>
            <a:endParaRPr lang="en-US" sz="950" dirty="0"/>
          </a:p>
        </p:txBody>
      </p:sp>
      <p:sp>
        <p:nvSpPr>
          <p:cNvPr id="4" name="Shape 2"/>
          <p:cNvSpPr/>
          <p:nvPr/>
        </p:nvSpPr>
        <p:spPr>
          <a:xfrm>
            <a:off x="502920" y="1042416"/>
            <a:ext cx="11155680" cy="0"/>
          </a:xfrm>
          <a:prstGeom prst="line">
            <a:avLst/>
          </a:prstGeom>
          <a:noFill/>
          <a:ln w="12700">
            <a:solidFill>
              <a:srgbClr val="D7DEE8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685800" y="1325880"/>
            <a:ext cx="777240" cy="347472"/>
          </a:xfrm>
          <a:prstGeom prst="rect">
            <a:avLst/>
          </a:prstGeom>
          <a:solidFill>
            <a:srgbClr val="1F4E79"/>
          </a:solidFill>
          <a:ln w="12700">
            <a:solidFill>
              <a:srgbClr val="1F4E79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758952" y="1408176"/>
            <a:ext cx="630936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FFFFFF"/>
                </a:solidFill>
              </a:rPr>
              <a:t>ID</a:t>
            </a:r>
            <a:endParaRPr lang="en-US" sz="900" dirty="0"/>
          </a:p>
        </p:txBody>
      </p:sp>
      <p:sp>
        <p:nvSpPr>
          <p:cNvPr id="7" name="Shape 5"/>
          <p:cNvSpPr/>
          <p:nvPr/>
        </p:nvSpPr>
        <p:spPr>
          <a:xfrm>
            <a:off x="1463040" y="1325880"/>
            <a:ext cx="1828800" cy="347472"/>
          </a:xfrm>
          <a:prstGeom prst="rect">
            <a:avLst/>
          </a:prstGeom>
          <a:solidFill>
            <a:srgbClr val="1F4E79"/>
          </a:solidFill>
          <a:ln w="12700">
            <a:solidFill>
              <a:srgbClr val="1F4E79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1536192" y="1408176"/>
            <a:ext cx="1682496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FFFFFF"/>
                </a:solidFill>
              </a:rPr>
              <a:t>Activity</a:t>
            </a:r>
            <a:endParaRPr lang="en-US" sz="900" dirty="0"/>
          </a:p>
        </p:txBody>
      </p:sp>
      <p:sp>
        <p:nvSpPr>
          <p:cNvPr id="9" name="Shape 7"/>
          <p:cNvSpPr/>
          <p:nvPr/>
        </p:nvSpPr>
        <p:spPr>
          <a:xfrm>
            <a:off x="3291840" y="1325880"/>
            <a:ext cx="2926080" cy="347472"/>
          </a:xfrm>
          <a:prstGeom prst="rect">
            <a:avLst/>
          </a:prstGeom>
          <a:solidFill>
            <a:srgbClr val="1F4E79"/>
          </a:solidFill>
          <a:ln w="12700">
            <a:solidFill>
              <a:srgbClr val="1F4E79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3364992" y="1408176"/>
            <a:ext cx="2779776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FFFFFF"/>
                </a:solidFill>
              </a:rPr>
              <a:t>Threat</a:t>
            </a:r>
            <a:endParaRPr lang="en-US" sz="900" dirty="0"/>
          </a:p>
        </p:txBody>
      </p:sp>
      <p:sp>
        <p:nvSpPr>
          <p:cNvPr id="11" name="Shape 9"/>
          <p:cNvSpPr/>
          <p:nvPr/>
        </p:nvSpPr>
        <p:spPr>
          <a:xfrm>
            <a:off x="6217920" y="1325880"/>
            <a:ext cx="4206240" cy="347472"/>
          </a:xfrm>
          <a:prstGeom prst="rect">
            <a:avLst/>
          </a:prstGeom>
          <a:solidFill>
            <a:srgbClr val="1F4E79"/>
          </a:solidFill>
          <a:ln w="12700">
            <a:solidFill>
              <a:srgbClr val="1F4E79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6291072" y="1408176"/>
            <a:ext cx="4059936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FFFFFF"/>
                </a:solidFill>
              </a:rPr>
              <a:t>Recovery action</a:t>
            </a:r>
            <a:endParaRPr lang="en-US" sz="900" dirty="0"/>
          </a:p>
        </p:txBody>
      </p:sp>
      <p:sp>
        <p:nvSpPr>
          <p:cNvPr id="13" name="Shape 11"/>
          <p:cNvSpPr/>
          <p:nvPr/>
        </p:nvSpPr>
        <p:spPr>
          <a:xfrm>
            <a:off x="685800" y="1709928"/>
            <a:ext cx="777240" cy="566928"/>
          </a:xfrm>
          <a:prstGeom prst="rect">
            <a:avLst/>
          </a:prstGeom>
          <a:solidFill>
            <a:srgbClr val="FFFFFF"/>
          </a:solidFill>
          <a:ln w="8890">
            <a:solidFill>
              <a:srgbClr val="D7DEE8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758952" y="1810512"/>
            <a:ext cx="630936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950" dirty="0">
                <a:solidFill>
                  <a:srgbClr val="222222"/>
                </a:solidFill>
              </a:rPr>
              <a:t>A002</a:t>
            </a:r>
            <a:endParaRPr lang="en-US" sz="950" dirty="0"/>
          </a:p>
        </p:txBody>
      </p:sp>
      <p:sp>
        <p:nvSpPr>
          <p:cNvPr id="15" name="Shape 13"/>
          <p:cNvSpPr/>
          <p:nvPr/>
        </p:nvSpPr>
        <p:spPr>
          <a:xfrm>
            <a:off x="1463040" y="1709928"/>
            <a:ext cx="1828800" cy="566928"/>
          </a:xfrm>
          <a:prstGeom prst="rect">
            <a:avLst/>
          </a:prstGeom>
          <a:solidFill>
            <a:srgbClr val="FFFFFF"/>
          </a:solidFill>
          <a:ln w="8890">
            <a:solidFill>
              <a:srgbClr val="D7DEE8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1536192" y="1810512"/>
            <a:ext cx="1682496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950" dirty="0">
                <a:solidFill>
                  <a:srgbClr val="222222"/>
                </a:solidFill>
              </a:rPr>
              <a:t>Mobilization</a:t>
            </a:r>
            <a:endParaRPr lang="en-US" sz="950" dirty="0"/>
          </a:p>
        </p:txBody>
      </p:sp>
      <p:sp>
        <p:nvSpPr>
          <p:cNvPr id="17" name="Shape 15"/>
          <p:cNvSpPr/>
          <p:nvPr/>
        </p:nvSpPr>
        <p:spPr>
          <a:xfrm>
            <a:off x="3291840" y="1709928"/>
            <a:ext cx="2926080" cy="566928"/>
          </a:xfrm>
          <a:prstGeom prst="rect">
            <a:avLst/>
          </a:prstGeom>
          <a:solidFill>
            <a:srgbClr val="FFFFFF"/>
          </a:solidFill>
          <a:ln w="8890">
            <a:solidFill>
              <a:srgbClr val="D7DEE8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3364992" y="1810512"/>
            <a:ext cx="2779776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950" b="1" dirty="0">
                <a:solidFill>
                  <a:srgbClr val="C00000"/>
                </a:solidFill>
              </a:rPr>
              <a:t>Power 8 days late</a:t>
            </a:r>
            <a:endParaRPr lang="en-US" sz="950" dirty="0"/>
          </a:p>
        </p:txBody>
      </p:sp>
      <p:sp>
        <p:nvSpPr>
          <p:cNvPr id="19" name="Shape 17"/>
          <p:cNvSpPr/>
          <p:nvPr/>
        </p:nvSpPr>
        <p:spPr>
          <a:xfrm>
            <a:off x="6217920" y="1709928"/>
            <a:ext cx="4206240" cy="566928"/>
          </a:xfrm>
          <a:prstGeom prst="rect">
            <a:avLst/>
          </a:prstGeom>
          <a:solidFill>
            <a:srgbClr val="FFFFFF"/>
          </a:solidFill>
          <a:ln w="8890">
            <a:solidFill>
              <a:srgbClr val="D7DEE8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6291072" y="1810512"/>
            <a:ext cx="4059936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950" dirty="0">
                <a:solidFill>
                  <a:srgbClr val="222222"/>
                </a:solidFill>
              </a:rPr>
              <a:t>Approve generator / escalate utility</a:t>
            </a:r>
            <a:endParaRPr lang="en-US" sz="950" dirty="0"/>
          </a:p>
        </p:txBody>
      </p:sp>
      <p:sp>
        <p:nvSpPr>
          <p:cNvPr id="21" name="Shape 19"/>
          <p:cNvSpPr/>
          <p:nvPr/>
        </p:nvSpPr>
        <p:spPr>
          <a:xfrm>
            <a:off x="685800" y="2368296"/>
            <a:ext cx="777240" cy="566928"/>
          </a:xfrm>
          <a:prstGeom prst="rect">
            <a:avLst/>
          </a:prstGeom>
          <a:solidFill>
            <a:srgbClr val="F8FAFC"/>
          </a:solidFill>
          <a:ln w="8890">
            <a:solidFill>
              <a:srgbClr val="D7DEE8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758952" y="2468880"/>
            <a:ext cx="630936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950" dirty="0">
                <a:solidFill>
                  <a:srgbClr val="222222"/>
                </a:solidFill>
              </a:rPr>
              <a:t>A004–A005</a:t>
            </a:r>
            <a:endParaRPr lang="en-US" sz="950" dirty="0"/>
          </a:p>
        </p:txBody>
      </p:sp>
      <p:sp>
        <p:nvSpPr>
          <p:cNvPr id="23" name="Shape 21"/>
          <p:cNvSpPr/>
          <p:nvPr/>
        </p:nvSpPr>
        <p:spPr>
          <a:xfrm>
            <a:off x="1463040" y="2368296"/>
            <a:ext cx="1828800" cy="566928"/>
          </a:xfrm>
          <a:prstGeom prst="rect">
            <a:avLst/>
          </a:prstGeom>
          <a:solidFill>
            <a:srgbClr val="F8FAFC"/>
          </a:solidFill>
          <a:ln w="8890">
            <a:solidFill>
              <a:srgbClr val="D7DEE8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1536192" y="2468880"/>
            <a:ext cx="1682496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950" dirty="0">
                <a:solidFill>
                  <a:srgbClr val="222222"/>
                </a:solidFill>
              </a:rPr>
              <a:t>Excavation + shoring</a:t>
            </a:r>
            <a:endParaRPr lang="en-US" sz="950" dirty="0"/>
          </a:p>
        </p:txBody>
      </p:sp>
      <p:sp>
        <p:nvSpPr>
          <p:cNvPr id="25" name="Shape 23"/>
          <p:cNvSpPr/>
          <p:nvPr/>
        </p:nvSpPr>
        <p:spPr>
          <a:xfrm>
            <a:off x="3291840" y="2368296"/>
            <a:ext cx="2926080" cy="566928"/>
          </a:xfrm>
          <a:prstGeom prst="rect">
            <a:avLst/>
          </a:prstGeom>
          <a:solidFill>
            <a:srgbClr val="F8FAFC"/>
          </a:solidFill>
          <a:ln w="8890">
            <a:solidFill>
              <a:srgbClr val="D7DEE8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3364992" y="2468880"/>
            <a:ext cx="2779776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950" b="1" dirty="0">
                <a:solidFill>
                  <a:srgbClr val="C00000"/>
                </a:solidFill>
              </a:rPr>
              <a:t>Hard-rock risk</a:t>
            </a:r>
            <a:endParaRPr lang="en-US" sz="950" dirty="0"/>
          </a:p>
        </p:txBody>
      </p:sp>
      <p:sp>
        <p:nvSpPr>
          <p:cNvPr id="27" name="Shape 25"/>
          <p:cNvSpPr/>
          <p:nvPr/>
        </p:nvSpPr>
        <p:spPr>
          <a:xfrm>
            <a:off x="6217920" y="2368296"/>
            <a:ext cx="4206240" cy="566928"/>
          </a:xfrm>
          <a:prstGeom prst="rect">
            <a:avLst/>
          </a:prstGeom>
          <a:solidFill>
            <a:srgbClr val="F8FAFC"/>
          </a:solidFill>
          <a:ln w="8890">
            <a:solidFill>
              <a:srgbClr val="D7DEE8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6291072" y="2468880"/>
            <a:ext cx="4059936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950" dirty="0">
                <a:solidFill>
                  <a:srgbClr val="222222"/>
                </a:solidFill>
              </a:rPr>
              <a:t>Pre-check records; standby breaker</a:t>
            </a:r>
            <a:endParaRPr lang="en-US" sz="950" dirty="0"/>
          </a:p>
        </p:txBody>
      </p:sp>
      <p:sp>
        <p:nvSpPr>
          <p:cNvPr id="29" name="Shape 27"/>
          <p:cNvSpPr/>
          <p:nvPr/>
        </p:nvSpPr>
        <p:spPr>
          <a:xfrm>
            <a:off x="685800" y="3026664"/>
            <a:ext cx="777240" cy="566928"/>
          </a:xfrm>
          <a:prstGeom prst="rect">
            <a:avLst/>
          </a:prstGeom>
          <a:solidFill>
            <a:srgbClr val="FFFFFF"/>
          </a:solidFill>
          <a:ln w="8890">
            <a:solidFill>
              <a:srgbClr val="D7DEE8"/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758952" y="3127248"/>
            <a:ext cx="630936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950" dirty="0">
                <a:solidFill>
                  <a:srgbClr val="222222"/>
                </a:solidFill>
              </a:rPr>
              <a:t>A017</a:t>
            </a:r>
            <a:endParaRPr lang="en-US" sz="950" dirty="0"/>
          </a:p>
        </p:txBody>
      </p:sp>
      <p:sp>
        <p:nvSpPr>
          <p:cNvPr id="31" name="Shape 29"/>
          <p:cNvSpPr/>
          <p:nvPr/>
        </p:nvSpPr>
        <p:spPr>
          <a:xfrm>
            <a:off x="1463040" y="3026664"/>
            <a:ext cx="1828800" cy="566928"/>
          </a:xfrm>
          <a:prstGeom prst="rect">
            <a:avLst/>
          </a:prstGeom>
          <a:solidFill>
            <a:srgbClr val="FFFFFF"/>
          </a:solidFill>
          <a:ln w="8890">
            <a:solidFill>
              <a:srgbClr val="D7DEE8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1536192" y="3127248"/>
            <a:ext cx="1682496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950" dirty="0">
                <a:solidFill>
                  <a:srgbClr val="222222"/>
                </a:solidFill>
              </a:rPr>
              <a:t>Façade + glazing</a:t>
            </a:r>
            <a:endParaRPr lang="en-US" sz="950" dirty="0"/>
          </a:p>
        </p:txBody>
      </p:sp>
      <p:sp>
        <p:nvSpPr>
          <p:cNvPr id="33" name="Shape 31"/>
          <p:cNvSpPr/>
          <p:nvPr/>
        </p:nvSpPr>
        <p:spPr>
          <a:xfrm>
            <a:off x="3291840" y="3026664"/>
            <a:ext cx="2926080" cy="566928"/>
          </a:xfrm>
          <a:prstGeom prst="rect">
            <a:avLst/>
          </a:prstGeom>
          <a:solidFill>
            <a:srgbClr val="FFFFFF"/>
          </a:solidFill>
          <a:ln w="8890">
            <a:solidFill>
              <a:srgbClr val="D7DEE8"/>
            </a:solidFill>
            <a:prstDash val="solid"/>
          </a:ln>
        </p:spPr>
      </p:sp>
      <p:sp>
        <p:nvSpPr>
          <p:cNvPr id="34" name="Text 32"/>
          <p:cNvSpPr/>
          <p:nvPr/>
        </p:nvSpPr>
        <p:spPr>
          <a:xfrm>
            <a:off x="3364992" y="3127248"/>
            <a:ext cx="2779776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950" b="1" dirty="0">
                <a:solidFill>
                  <a:srgbClr val="C00000"/>
                </a:solidFill>
              </a:rPr>
              <a:t>Slot and approval risk</a:t>
            </a:r>
            <a:endParaRPr lang="en-US" sz="950" dirty="0"/>
          </a:p>
        </p:txBody>
      </p:sp>
      <p:sp>
        <p:nvSpPr>
          <p:cNvPr id="35" name="Shape 33"/>
          <p:cNvSpPr/>
          <p:nvPr/>
        </p:nvSpPr>
        <p:spPr>
          <a:xfrm>
            <a:off x="6217920" y="3026664"/>
            <a:ext cx="4206240" cy="566928"/>
          </a:xfrm>
          <a:prstGeom prst="rect">
            <a:avLst/>
          </a:prstGeom>
          <a:solidFill>
            <a:srgbClr val="FFFFFF"/>
          </a:solidFill>
          <a:ln w="8890">
            <a:solidFill>
              <a:srgbClr val="D7DEE8"/>
            </a:solidFill>
            <a:prstDash val="solid"/>
          </a:ln>
        </p:spPr>
      </p:sp>
      <p:sp>
        <p:nvSpPr>
          <p:cNvPr id="36" name="Text 34"/>
          <p:cNvSpPr/>
          <p:nvPr/>
        </p:nvSpPr>
        <p:spPr>
          <a:xfrm>
            <a:off x="6291072" y="3127248"/>
            <a:ext cx="4059936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950" dirty="0">
                <a:solidFill>
                  <a:srgbClr val="222222"/>
                </a:solidFill>
              </a:rPr>
              <a:t>Immediate client decision + staged approvals</a:t>
            </a:r>
            <a:endParaRPr lang="en-US" sz="950" dirty="0"/>
          </a:p>
        </p:txBody>
      </p:sp>
      <p:sp>
        <p:nvSpPr>
          <p:cNvPr id="37" name="Shape 35"/>
          <p:cNvSpPr/>
          <p:nvPr/>
        </p:nvSpPr>
        <p:spPr>
          <a:xfrm>
            <a:off x="685800" y="3685032"/>
            <a:ext cx="777240" cy="566928"/>
          </a:xfrm>
          <a:prstGeom prst="rect">
            <a:avLst/>
          </a:prstGeom>
          <a:solidFill>
            <a:srgbClr val="F8FAFC"/>
          </a:solidFill>
          <a:ln w="8890">
            <a:solidFill>
              <a:srgbClr val="D7DEE8"/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>
            <a:off x="758952" y="3785616"/>
            <a:ext cx="630936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950" dirty="0">
                <a:solidFill>
                  <a:srgbClr val="222222"/>
                </a:solidFill>
              </a:rPr>
              <a:t>A018/A022</a:t>
            </a:r>
            <a:endParaRPr lang="en-US" sz="950" dirty="0"/>
          </a:p>
        </p:txBody>
      </p:sp>
      <p:sp>
        <p:nvSpPr>
          <p:cNvPr id="39" name="Shape 37"/>
          <p:cNvSpPr/>
          <p:nvPr/>
        </p:nvSpPr>
        <p:spPr>
          <a:xfrm>
            <a:off x="1463040" y="3685032"/>
            <a:ext cx="1828800" cy="566928"/>
          </a:xfrm>
          <a:prstGeom prst="rect">
            <a:avLst/>
          </a:prstGeom>
          <a:solidFill>
            <a:srgbClr val="F8FAFC"/>
          </a:solidFill>
          <a:ln w="8890">
            <a:solidFill>
              <a:srgbClr val="D7DEE8"/>
            </a:solidFill>
            <a:prstDash val="solid"/>
          </a:ln>
        </p:spPr>
      </p:sp>
      <p:sp>
        <p:nvSpPr>
          <p:cNvPr id="40" name="Text 38"/>
          <p:cNvSpPr/>
          <p:nvPr/>
        </p:nvSpPr>
        <p:spPr>
          <a:xfrm>
            <a:off x="1536192" y="3785616"/>
            <a:ext cx="1682496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950" dirty="0">
                <a:solidFill>
                  <a:srgbClr val="222222"/>
                </a:solidFill>
              </a:rPr>
              <a:t>MEP first/second fix</a:t>
            </a:r>
            <a:endParaRPr lang="en-US" sz="950" dirty="0"/>
          </a:p>
        </p:txBody>
      </p:sp>
      <p:sp>
        <p:nvSpPr>
          <p:cNvPr id="41" name="Shape 39"/>
          <p:cNvSpPr/>
          <p:nvPr/>
        </p:nvSpPr>
        <p:spPr>
          <a:xfrm>
            <a:off x="3291840" y="3685032"/>
            <a:ext cx="2926080" cy="566928"/>
          </a:xfrm>
          <a:prstGeom prst="rect">
            <a:avLst/>
          </a:prstGeom>
          <a:solidFill>
            <a:srgbClr val="F8FAFC"/>
          </a:solidFill>
          <a:ln w="8890">
            <a:solidFill>
              <a:srgbClr val="D7DEE8"/>
            </a:solidFill>
            <a:prstDash val="solid"/>
          </a:ln>
        </p:spPr>
      </p:sp>
      <p:sp>
        <p:nvSpPr>
          <p:cNvPr id="42" name="Text 40"/>
          <p:cNvSpPr/>
          <p:nvPr/>
        </p:nvSpPr>
        <p:spPr>
          <a:xfrm>
            <a:off x="3364992" y="3785616"/>
            <a:ext cx="2779776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950" b="1" dirty="0">
                <a:solidFill>
                  <a:srgbClr val="C00000"/>
                </a:solidFill>
              </a:rPr>
              <a:t>Chiller capacity not frozen</a:t>
            </a:r>
            <a:endParaRPr lang="en-US" sz="950" dirty="0"/>
          </a:p>
        </p:txBody>
      </p:sp>
      <p:sp>
        <p:nvSpPr>
          <p:cNvPr id="43" name="Shape 41"/>
          <p:cNvSpPr/>
          <p:nvPr/>
        </p:nvSpPr>
        <p:spPr>
          <a:xfrm>
            <a:off x="6217920" y="3685032"/>
            <a:ext cx="4206240" cy="566928"/>
          </a:xfrm>
          <a:prstGeom prst="rect">
            <a:avLst/>
          </a:prstGeom>
          <a:solidFill>
            <a:srgbClr val="F8FAFC"/>
          </a:solidFill>
          <a:ln w="8890">
            <a:solidFill>
              <a:srgbClr val="D7DEE8"/>
            </a:solidFill>
            <a:prstDash val="solid"/>
          </a:ln>
        </p:spPr>
      </p:sp>
      <p:sp>
        <p:nvSpPr>
          <p:cNvPr id="44" name="Text 42"/>
          <p:cNvSpPr/>
          <p:nvPr/>
        </p:nvSpPr>
        <p:spPr>
          <a:xfrm>
            <a:off x="6291072" y="3785616"/>
            <a:ext cx="4059936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950" dirty="0">
                <a:solidFill>
                  <a:srgbClr val="222222"/>
                </a:solidFill>
              </a:rPr>
              <a:t>Freeze loads; expedite long-lead package</a:t>
            </a:r>
            <a:endParaRPr lang="en-US" sz="950" dirty="0"/>
          </a:p>
        </p:txBody>
      </p:sp>
      <p:sp>
        <p:nvSpPr>
          <p:cNvPr id="45" name="Shape 43"/>
          <p:cNvSpPr/>
          <p:nvPr/>
        </p:nvSpPr>
        <p:spPr>
          <a:xfrm>
            <a:off x="685800" y="4343400"/>
            <a:ext cx="777240" cy="566928"/>
          </a:xfrm>
          <a:prstGeom prst="rect">
            <a:avLst/>
          </a:prstGeom>
          <a:solidFill>
            <a:srgbClr val="FFFFFF"/>
          </a:solidFill>
          <a:ln w="8890">
            <a:solidFill>
              <a:srgbClr val="D7DEE8"/>
            </a:solidFill>
            <a:prstDash val="solid"/>
          </a:ln>
        </p:spPr>
      </p:sp>
      <p:sp>
        <p:nvSpPr>
          <p:cNvPr id="46" name="Text 44"/>
          <p:cNvSpPr/>
          <p:nvPr/>
        </p:nvSpPr>
        <p:spPr>
          <a:xfrm>
            <a:off x="758952" y="4443984"/>
            <a:ext cx="630936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950" dirty="0">
                <a:solidFill>
                  <a:srgbClr val="222222"/>
                </a:solidFill>
              </a:rPr>
              <a:t>A021–A025</a:t>
            </a:r>
            <a:endParaRPr lang="en-US" sz="950" dirty="0"/>
          </a:p>
        </p:txBody>
      </p:sp>
      <p:sp>
        <p:nvSpPr>
          <p:cNvPr id="47" name="Shape 45"/>
          <p:cNvSpPr/>
          <p:nvPr/>
        </p:nvSpPr>
        <p:spPr>
          <a:xfrm>
            <a:off x="1463040" y="4343400"/>
            <a:ext cx="1828800" cy="566928"/>
          </a:xfrm>
          <a:prstGeom prst="rect">
            <a:avLst/>
          </a:prstGeom>
          <a:solidFill>
            <a:srgbClr val="FFFFFF"/>
          </a:solidFill>
          <a:ln w="8890">
            <a:solidFill>
              <a:srgbClr val="D7DEE8"/>
            </a:solidFill>
            <a:prstDash val="solid"/>
          </a:ln>
        </p:spPr>
      </p:sp>
      <p:sp>
        <p:nvSpPr>
          <p:cNvPr id="48" name="Text 46"/>
          <p:cNvSpPr/>
          <p:nvPr/>
        </p:nvSpPr>
        <p:spPr>
          <a:xfrm>
            <a:off x="1536192" y="4443984"/>
            <a:ext cx="1682496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950" dirty="0">
                <a:solidFill>
                  <a:srgbClr val="222222"/>
                </a:solidFill>
              </a:rPr>
              <a:t>Finishes to handover</a:t>
            </a:r>
            <a:endParaRPr lang="en-US" sz="950" dirty="0"/>
          </a:p>
        </p:txBody>
      </p:sp>
      <p:sp>
        <p:nvSpPr>
          <p:cNvPr id="49" name="Shape 47"/>
          <p:cNvSpPr/>
          <p:nvPr/>
        </p:nvSpPr>
        <p:spPr>
          <a:xfrm>
            <a:off x="3291840" y="4343400"/>
            <a:ext cx="2926080" cy="566928"/>
          </a:xfrm>
          <a:prstGeom prst="rect">
            <a:avLst/>
          </a:prstGeom>
          <a:solidFill>
            <a:srgbClr val="FFFFFF"/>
          </a:solidFill>
          <a:ln w="8890">
            <a:solidFill>
              <a:srgbClr val="D7DEE8"/>
            </a:solidFill>
            <a:prstDash val="solid"/>
          </a:ln>
        </p:spPr>
      </p:sp>
      <p:sp>
        <p:nvSpPr>
          <p:cNvPr id="50" name="Text 48"/>
          <p:cNvSpPr/>
          <p:nvPr/>
        </p:nvSpPr>
        <p:spPr>
          <a:xfrm>
            <a:off x="3364992" y="4443984"/>
            <a:ext cx="2779776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950" b="1" dirty="0">
                <a:solidFill>
                  <a:srgbClr val="C00000"/>
                </a:solidFill>
              </a:rPr>
              <a:t>Compressed finish + T&amp;C</a:t>
            </a:r>
            <a:endParaRPr lang="en-US" sz="950" dirty="0"/>
          </a:p>
        </p:txBody>
      </p:sp>
      <p:sp>
        <p:nvSpPr>
          <p:cNvPr id="51" name="Shape 49"/>
          <p:cNvSpPr/>
          <p:nvPr/>
        </p:nvSpPr>
        <p:spPr>
          <a:xfrm>
            <a:off x="6217920" y="4343400"/>
            <a:ext cx="4206240" cy="566928"/>
          </a:xfrm>
          <a:prstGeom prst="rect">
            <a:avLst/>
          </a:prstGeom>
          <a:solidFill>
            <a:srgbClr val="FFFFFF"/>
          </a:solidFill>
          <a:ln w="8890">
            <a:solidFill>
              <a:srgbClr val="D7DEE8"/>
            </a:solidFill>
            <a:prstDash val="solid"/>
          </a:ln>
        </p:spPr>
      </p:sp>
      <p:sp>
        <p:nvSpPr>
          <p:cNvPr id="52" name="Text 50"/>
          <p:cNvSpPr/>
          <p:nvPr/>
        </p:nvSpPr>
        <p:spPr>
          <a:xfrm>
            <a:off x="6291072" y="4443984"/>
            <a:ext cx="4059936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950" dirty="0">
                <a:solidFill>
                  <a:srgbClr val="222222"/>
                </a:solidFill>
              </a:rPr>
              <a:t>Second shift / zonal commissioning</a:t>
            </a:r>
            <a:endParaRPr lang="en-US" sz="950" dirty="0"/>
          </a:p>
        </p:txBody>
      </p:sp>
      <p:sp>
        <p:nvSpPr>
          <p:cNvPr id="53" name="Shape 51"/>
          <p:cNvSpPr/>
          <p:nvPr/>
        </p:nvSpPr>
        <p:spPr>
          <a:xfrm>
            <a:off x="685800" y="5166360"/>
            <a:ext cx="10104120" cy="685800"/>
          </a:xfrm>
          <a:prstGeom prst="roundRect">
            <a:avLst>
              <a:gd name="adj" fmla="val 10667"/>
            </a:avLst>
          </a:prstGeom>
          <a:solidFill>
            <a:srgbClr val="FFF7E6"/>
          </a:solidFill>
          <a:ln w="12700">
            <a:solidFill>
              <a:srgbClr val="F7D38A"/>
            </a:solidFill>
            <a:prstDash val="solid"/>
          </a:ln>
        </p:spPr>
      </p:sp>
      <p:sp>
        <p:nvSpPr>
          <p:cNvPr id="54" name="Text 52"/>
          <p:cNvSpPr/>
          <p:nvPr/>
        </p:nvSpPr>
        <p:spPr>
          <a:xfrm>
            <a:off x="914400" y="5358384"/>
            <a:ext cx="9646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222222"/>
                </a:solidFill>
              </a:rPr>
              <a:t>Critical path principle: protect façade/MEP access and convert the final handover period from sequential completion into zonal completion + rolling commissioning.</a:t>
            </a:r>
            <a:endParaRPr lang="en-US" sz="1300" dirty="0"/>
          </a:p>
        </p:txBody>
      </p:sp>
      <p:sp>
        <p:nvSpPr>
          <p:cNvPr id="55" name="Text 53"/>
          <p:cNvSpPr/>
          <p:nvPr/>
        </p:nvSpPr>
        <p:spPr>
          <a:xfrm>
            <a:off x="502920" y="6547104"/>
            <a:ext cx="47548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8A94A6"/>
                </a:solidFill>
              </a:rPr>
              <a:t>Al Noor Office Building | Recovery Review</a:t>
            </a:r>
            <a:endParaRPr lang="en-US" sz="7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01752"/>
            <a:ext cx="77724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1F4E79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3) Cost forecast and change exposure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512064" y="749808"/>
            <a:ext cx="105156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6B7280"/>
                </a:solidFill>
              </a:rPr>
              <a:t>Base forecast is already over budget; unapproved changes could materially increase the gap.</a:t>
            </a:r>
            <a:endParaRPr lang="en-US" sz="950" dirty="0"/>
          </a:p>
        </p:txBody>
      </p:sp>
      <p:sp>
        <p:nvSpPr>
          <p:cNvPr id="4" name="Shape 2"/>
          <p:cNvSpPr/>
          <p:nvPr/>
        </p:nvSpPr>
        <p:spPr>
          <a:xfrm>
            <a:off x="502920" y="1042416"/>
            <a:ext cx="11155680" cy="0"/>
          </a:xfrm>
          <a:prstGeom prst="line">
            <a:avLst/>
          </a:prstGeom>
          <a:noFill/>
          <a:ln w="12700">
            <a:solidFill>
              <a:srgbClr val="D7DEE8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914400" y="3037637"/>
            <a:ext cx="868680" cy="2128723"/>
          </a:xfrm>
          <a:prstGeom prst="rect">
            <a:avLst/>
          </a:prstGeom>
          <a:solidFill>
            <a:srgbClr val="1F4E79"/>
          </a:solidFill>
          <a:ln w="12700">
            <a:solidFill>
              <a:srgbClr val="1F4E79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749808" y="2717597"/>
            <a:ext cx="11887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1F4E79"/>
                </a:solidFill>
              </a:rPr>
              <a:t>$4.850m</a:t>
            </a:r>
            <a:endParaRPr lang="en-US" sz="1000" dirty="0"/>
          </a:p>
        </p:txBody>
      </p:sp>
      <p:sp>
        <p:nvSpPr>
          <p:cNvPr id="7" name="Text 5"/>
          <p:cNvSpPr/>
          <p:nvPr/>
        </p:nvSpPr>
        <p:spPr>
          <a:xfrm>
            <a:off x="594360" y="5303520"/>
            <a:ext cx="11430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850" dirty="0">
                <a:solidFill>
                  <a:srgbClr val="222222"/>
                </a:solidFill>
              </a:rPr>
              <a:t>Original budget</a:t>
            </a:r>
            <a:endParaRPr lang="en-US" sz="850" dirty="0"/>
          </a:p>
        </p:txBody>
      </p:sp>
      <p:sp>
        <p:nvSpPr>
          <p:cNvPr id="8" name="Shape 6"/>
          <p:cNvSpPr/>
          <p:nvPr/>
        </p:nvSpPr>
        <p:spPr>
          <a:xfrm>
            <a:off x="2240280" y="2964338"/>
            <a:ext cx="868680" cy="2202022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2075688" y="2644298"/>
            <a:ext cx="11887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C00000"/>
                </a:solidFill>
              </a:rPr>
              <a:t>$5.017m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1920240" y="5303520"/>
            <a:ext cx="11430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850" dirty="0">
                <a:solidFill>
                  <a:srgbClr val="222222"/>
                </a:solidFill>
              </a:rPr>
              <a:t>Base forecast</a:t>
            </a:r>
            <a:endParaRPr lang="en-US" sz="850" dirty="0"/>
          </a:p>
        </p:txBody>
      </p:sp>
      <p:sp>
        <p:nvSpPr>
          <p:cNvPr id="11" name="Shape 9"/>
          <p:cNvSpPr/>
          <p:nvPr/>
        </p:nvSpPr>
        <p:spPr>
          <a:xfrm>
            <a:off x="3566160" y="2855488"/>
            <a:ext cx="868680" cy="2310872"/>
          </a:xfrm>
          <a:prstGeom prst="rect">
            <a:avLst/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3401568" y="2535448"/>
            <a:ext cx="11887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6D28D9"/>
                </a:solidFill>
              </a:rPr>
              <a:t>$5.265m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3246120" y="5303520"/>
            <a:ext cx="11430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850" dirty="0">
                <a:solidFill>
                  <a:srgbClr val="222222"/>
                </a:solidFill>
              </a:rPr>
              <a:t>All CRs approved</a:t>
            </a:r>
            <a:endParaRPr lang="en-US" sz="850" dirty="0"/>
          </a:p>
        </p:txBody>
      </p:sp>
      <p:sp>
        <p:nvSpPr>
          <p:cNvPr id="14" name="Text 12"/>
          <p:cNvSpPr/>
          <p:nvPr/>
        </p:nvSpPr>
        <p:spPr>
          <a:xfrm>
            <a:off x="5989320" y="1325880"/>
            <a:ext cx="38404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4E79"/>
                </a:solidFill>
              </a:rPr>
              <a:t>Largest adverse base variances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6080760" y="1737360"/>
            <a:ext cx="21488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222222"/>
                </a:solidFill>
              </a:rPr>
              <a:t>Concrete frame</a:t>
            </a:r>
            <a:endParaRPr lang="en-US" sz="1000" dirty="0"/>
          </a:p>
        </p:txBody>
      </p:sp>
      <p:sp>
        <p:nvSpPr>
          <p:cNvPr id="16" name="Shape 14"/>
          <p:cNvSpPr/>
          <p:nvPr/>
        </p:nvSpPr>
        <p:spPr>
          <a:xfrm>
            <a:off x="8458200" y="1755648"/>
            <a:ext cx="1417320" cy="146304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10058400" y="1719072"/>
            <a:ext cx="5943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C00000"/>
                </a:solidFill>
              </a:rPr>
              <a:t>-$30k</a:t>
            </a:r>
            <a:endParaRPr lang="en-US" sz="900" dirty="0"/>
          </a:p>
        </p:txBody>
      </p:sp>
      <p:sp>
        <p:nvSpPr>
          <p:cNvPr id="18" name="Text 16"/>
          <p:cNvSpPr/>
          <p:nvPr/>
        </p:nvSpPr>
        <p:spPr>
          <a:xfrm>
            <a:off x="6080760" y="2249424"/>
            <a:ext cx="21488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222222"/>
                </a:solidFill>
              </a:rPr>
              <a:t>Façade</a:t>
            </a:r>
            <a:endParaRPr lang="en-US" sz="1000" dirty="0"/>
          </a:p>
        </p:txBody>
      </p:sp>
      <p:sp>
        <p:nvSpPr>
          <p:cNvPr id="19" name="Shape 17"/>
          <p:cNvSpPr/>
          <p:nvPr/>
        </p:nvSpPr>
        <p:spPr>
          <a:xfrm>
            <a:off x="8458200" y="2267712"/>
            <a:ext cx="1417320" cy="146304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10058400" y="2231136"/>
            <a:ext cx="5943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C00000"/>
                </a:solidFill>
              </a:rPr>
              <a:t>-$30k</a:t>
            </a:r>
            <a:endParaRPr lang="en-US" sz="900" dirty="0"/>
          </a:p>
        </p:txBody>
      </p:sp>
      <p:sp>
        <p:nvSpPr>
          <p:cNvPr id="21" name="Text 19"/>
          <p:cNvSpPr/>
          <p:nvPr/>
        </p:nvSpPr>
        <p:spPr>
          <a:xfrm>
            <a:off x="6080760" y="2761488"/>
            <a:ext cx="21488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222222"/>
                </a:solidFill>
              </a:rPr>
              <a:t>Finishes</a:t>
            </a:r>
            <a:endParaRPr lang="en-US" sz="1000" dirty="0"/>
          </a:p>
        </p:txBody>
      </p:sp>
      <p:sp>
        <p:nvSpPr>
          <p:cNvPr id="22" name="Shape 20"/>
          <p:cNvSpPr/>
          <p:nvPr/>
        </p:nvSpPr>
        <p:spPr>
          <a:xfrm>
            <a:off x="8458200" y="2779776"/>
            <a:ext cx="1417320" cy="146304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10058400" y="2743200"/>
            <a:ext cx="5943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C00000"/>
                </a:solidFill>
              </a:rPr>
              <a:t>-$30k</a:t>
            </a:r>
            <a:endParaRPr lang="en-US" sz="900" dirty="0"/>
          </a:p>
        </p:txBody>
      </p:sp>
      <p:sp>
        <p:nvSpPr>
          <p:cNvPr id="24" name="Text 22"/>
          <p:cNvSpPr/>
          <p:nvPr/>
        </p:nvSpPr>
        <p:spPr>
          <a:xfrm>
            <a:off x="6080760" y="3273552"/>
            <a:ext cx="21488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222222"/>
                </a:solidFill>
              </a:rPr>
              <a:t>Substructure</a:t>
            </a:r>
            <a:endParaRPr lang="en-US" sz="1000" dirty="0"/>
          </a:p>
        </p:txBody>
      </p:sp>
      <p:sp>
        <p:nvSpPr>
          <p:cNvPr id="25" name="Shape 23"/>
          <p:cNvSpPr/>
          <p:nvPr/>
        </p:nvSpPr>
        <p:spPr>
          <a:xfrm>
            <a:off x="8458200" y="3291840"/>
            <a:ext cx="1275588" cy="146304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10058400" y="3255264"/>
            <a:ext cx="5943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C00000"/>
                </a:solidFill>
              </a:rPr>
              <a:t>-$27k</a:t>
            </a:r>
            <a:endParaRPr lang="en-US" sz="900" dirty="0"/>
          </a:p>
        </p:txBody>
      </p:sp>
      <p:sp>
        <p:nvSpPr>
          <p:cNvPr id="27" name="Text 25"/>
          <p:cNvSpPr/>
          <p:nvPr/>
        </p:nvSpPr>
        <p:spPr>
          <a:xfrm>
            <a:off x="6080760" y="3785616"/>
            <a:ext cx="21488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222222"/>
                </a:solidFill>
              </a:rPr>
              <a:t>Mechanical</a:t>
            </a:r>
            <a:endParaRPr lang="en-US" sz="1000" dirty="0"/>
          </a:p>
        </p:txBody>
      </p:sp>
      <p:sp>
        <p:nvSpPr>
          <p:cNvPr id="28" name="Shape 26"/>
          <p:cNvSpPr/>
          <p:nvPr/>
        </p:nvSpPr>
        <p:spPr>
          <a:xfrm>
            <a:off x="8458200" y="3803904"/>
            <a:ext cx="1181100" cy="146304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10058400" y="3767328"/>
            <a:ext cx="5943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C00000"/>
                </a:solidFill>
              </a:rPr>
              <a:t>-$25k</a:t>
            </a:r>
            <a:endParaRPr lang="en-US" sz="900" dirty="0"/>
          </a:p>
        </p:txBody>
      </p:sp>
      <p:sp>
        <p:nvSpPr>
          <p:cNvPr id="30" name="Text 28"/>
          <p:cNvSpPr/>
          <p:nvPr/>
        </p:nvSpPr>
        <p:spPr>
          <a:xfrm>
            <a:off x="6080760" y="4297680"/>
            <a:ext cx="21488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222222"/>
                </a:solidFill>
              </a:rPr>
              <a:t>Preliminaries</a:t>
            </a:r>
            <a:endParaRPr lang="en-US" sz="1000" dirty="0"/>
          </a:p>
        </p:txBody>
      </p:sp>
      <p:sp>
        <p:nvSpPr>
          <p:cNvPr id="31" name="Shape 29"/>
          <p:cNvSpPr/>
          <p:nvPr/>
        </p:nvSpPr>
        <p:spPr>
          <a:xfrm>
            <a:off x="8458200" y="4315968"/>
            <a:ext cx="944880" cy="146304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10058400" y="4279392"/>
            <a:ext cx="5943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C00000"/>
                </a:solidFill>
              </a:rPr>
              <a:t>-$20k</a:t>
            </a:r>
            <a:endParaRPr lang="en-US" sz="900" dirty="0"/>
          </a:p>
        </p:txBody>
      </p:sp>
      <p:sp>
        <p:nvSpPr>
          <p:cNvPr id="33" name="Shape 31"/>
          <p:cNvSpPr/>
          <p:nvPr/>
        </p:nvSpPr>
        <p:spPr>
          <a:xfrm>
            <a:off x="5989320" y="4919472"/>
            <a:ext cx="4800600" cy="713232"/>
          </a:xfrm>
          <a:prstGeom prst="roundRect">
            <a:avLst>
              <a:gd name="adj" fmla="val 10256"/>
            </a:avLst>
          </a:prstGeom>
          <a:solidFill>
            <a:srgbClr val="FDECEC"/>
          </a:solidFill>
          <a:ln w="12700">
            <a:solidFill>
              <a:srgbClr val="F2C6C6"/>
            </a:solidFill>
            <a:prstDash val="solid"/>
          </a:ln>
        </p:spPr>
      </p:sp>
      <p:sp>
        <p:nvSpPr>
          <p:cNvPr id="34" name="Text 32"/>
          <p:cNvSpPr/>
          <p:nvPr/>
        </p:nvSpPr>
        <p:spPr>
          <a:xfrm>
            <a:off x="6172200" y="5138928"/>
            <a:ext cx="4434840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120" b="1" dirty="0">
                <a:solidFill>
                  <a:srgbClr val="222222"/>
                </a:solidFill>
              </a:rPr>
              <a:t>Do not treat conference center or façade upgrade as approved. If accepted, they require formal cost/time approval or scope trade-off.</a:t>
            </a:r>
            <a:endParaRPr lang="en-US" sz="1120" dirty="0"/>
          </a:p>
        </p:txBody>
      </p:sp>
      <p:sp>
        <p:nvSpPr>
          <p:cNvPr id="35" name="Text 33"/>
          <p:cNvSpPr/>
          <p:nvPr/>
        </p:nvSpPr>
        <p:spPr>
          <a:xfrm>
            <a:off x="502920" y="6547104"/>
            <a:ext cx="47548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8A94A6"/>
                </a:solidFill>
              </a:rPr>
              <a:t>Al Noor Office Building | Recovery Review</a:t>
            </a:r>
            <a:endParaRPr lang="en-US" sz="7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01752"/>
            <a:ext cx="77724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1F4E79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4) Procurement priorities and top risks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512064" y="749808"/>
            <a:ext cx="105156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6B7280"/>
                </a:solidFill>
              </a:rPr>
              <a:t>Immediate decisions should protect long-lead packages and remove approval blockers.</a:t>
            </a:r>
            <a:endParaRPr lang="en-US" sz="950" dirty="0"/>
          </a:p>
        </p:txBody>
      </p:sp>
      <p:sp>
        <p:nvSpPr>
          <p:cNvPr id="4" name="Shape 2"/>
          <p:cNvSpPr/>
          <p:nvPr/>
        </p:nvSpPr>
        <p:spPr>
          <a:xfrm>
            <a:off x="502920" y="1042416"/>
            <a:ext cx="11155680" cy="0"/>
          </a:xfrm>
          <a:prstGeom prst="line">
            <a:avLst/>
          </a:prstGeom>
          <a:noFill/>
          <a:ln w="12700">
            <a:solidFill>
              <a:srgbClr val="D7DEE8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685800" y="1280160"/>
            <a:ext cx="38404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4E79"/>
                </a:solidFill>
              </a:rPr>
              <a:t>Procurement priority list</a:t>
            </a:r>
            <a:endParaRPr lang="en-US" sz="1100" dirty="0"/>
          </a:p>
        </p:txBody>
      </p:sp>
      <p:sp>
        <p:nvSpPr>
          <p:cNvPr id="6" name="Shape 4"/>
          <p:cNvSpPr/>
          <p:nvPr/>
        </p:nvSpPr>
        <p:spPr>
          <a:xfrm>
            <a:off x="777240" y="1691640"/>
            <a:ext cx="347472" cy="310896"/>
          </a:xfrm>
          <a:prstGeom prst="roundRect">
            <a:avLst>
              <a:gd name="adj" fmla="val 23529"/>
            </a:avLst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777240" y="1764792"/>
            <a:ext cx="3474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FFFFFF"/>
                </a:solidFill>
              </a:rPr>
              <a:t>1</a:t>
            </a:r>
            <a:endParaRPr lang="en-US" sz="800" dirty="0"/>
          </a:p>
        </p:txBody>
      </p:sp>
      <p:sp>
        <p:nvSpPr>
          <p:cNvPr id="8" name="Text 6"/>
          <p:cNvSpPr/>
          <p:nvPr/>
        </p:nvSpPr>
        <p:spPr>
          <a:xfrm>
            <a:off x="1234440" y="1746504"/>
            <a:ext cx="205740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222222"/>
                </a:solidFill>
              </a:rPr>
              <a:t>Façade + glazing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3886200" y="1746504"/>
            <a:ext cx="82296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C00000"/>
                </a:solidFill>
              </a:rPr>
              <a:t>Critical</a:t>
            </a:r>
            <a:endParaRPr lang="en-US" sz="900" dirty="0"/>
          </a:p>
        </p:txBody>
      </p:sp>
      <p:sp>
        <p:nvSpPr>
          <p:cNvPr id="10" name="Shape 8"/>
          <p:cNvSpPr/>
          <p:nvPr/>
        </p:nvSpPr>
        <p:spPr>
          <a:xfrm>
            <a:off x="777240" y="2185416"/>
            <a:ext cx="347472" cy="310896"/>
          </a:xfrm>
          <a:prstGeom prst="roundRect">
            <a:avLst>
              <a:gd name="adj" fmla="val 23529"/>
            </a:avLst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777240" y="2258568"/>
            <a:ext cx="3474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FFFFFF"/>
                </a:solidFill>
              </a:rPr>
              <a:t>2</a:t>
            </a:r>
            <a:endParaRPr lang="en-US" sz="800" dirty="0"/>
          </a:p>
        </p:txBody>
      </p:sp>
      <p:sp>
        <p:nvSpPr>
          <p:cNvPr id="12" name="Text 10"/>
          <p:cNvSpPr/>
          <p:nvPr/>
        </p:nvSpPr>
        <p:spPr>
          <a:xfrm>
            <a:off x="1234440" y="2240280"/>
            <a:ext cx="205740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222222"/>
                </a:solidFill>
              </a:rPr>
              <a:t>Chillers / AHUs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3886200" y="2240280"/>
            <a:ext cx="82296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C00000"/>
                </a:solidFill>
              </a:rPr>
              <a:t>Critical</a:t>
            </a:r>
            <a:endParaRPr lang="en-US" sz="900" dirty="0"/>
          </a:p>
        </p:txBody>
      </p:sp>
      <p:sp>
        <p:nvSpPr>
          <p:cNvPr id="14" name="Shape 12"/>
          <p:cNvSpPr/>
          <p:nvPr/>
        </p:nvSpPr>
        <p:spPr>
          <a:xfrm>
            <a:off x="777240" y="2679192"/>
            <a:ext cx="347472" cy="310896"/>
          </a:xfrm>
          <a:prstGeom prst="roundRect">
            <a:avLst>
              <a:gd name="adj" fmla="val 23529"/>
            </a:avLst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777240" y="2752344"/>
            <a:ext cx="3474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FFFFFF"/>
                </a:solidFill>
              </a:rPr>
              <a:t>3</a:t>
            </a:r>
            <a:endParaRPr lang="en-US" sz="800" dirty="0"/>
          </a:p>
        </p:txBody>
      </p:sp>
      <p:sp>
        <p:nvSpPr>
          <p:cNvPr id="16" name="Text 14"/>
          <p:cNvSpPr/>
          <p:nvPr/>
        </p:nvSpPr>
        <p:spPr>
          <a:xfrm>
            <a:off x="1234440" y="2734056"/>
            <a:ext cx="205740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222222"/>
                </a:solidFill>
              </a:rPr>
              <a:t>Elevators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3886200" y="2734056"/>
            <a:ext cx="82296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C00000"/>
                </a:solidFill>
              </a:rPr>
              <a:t>Critical</a:t>
            </a:r>
            <a:endParaRPr lang="en-US" sz="900" dirty="0"/>
          </a:p>
        </p:txBody>
      </p:sp>
      <p:sp>
        <p:nvSpPr>
          <p:cNvPr id="18" name="Shape 16"/>
          <p:cNvSpPr/>
          <p:nvPr/>
        </p:nvSpPr>
        <p:spPr>
          <a:xfrm>
            <a:off x="777240" y="3172968"/>
            <a:ext cx="347472" cy="310896"/>
          </a:xfrm>
          <a:prstGeom prst="roundRect">
            <a:avLst>
              <a:gd name="adj" fmla="val 23529"/>
            </a:avLst>
          </a:prstGeom>
          <a:solidFill>
            <a:srgbClr val="F59E0B"/>
          </a:solidFill>
          <a:ln w="12700">
            <a:solidFill>
              <a:srgbClr val="F59E0B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777240" y="3246120"/>
            <a:ext cx="3474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FFFFFF"/>
                </a:solidFill>
              </a:rPr>
              <a:t>4</a:t>
            </a:r>
            <a:endParaRPr lang="en-US" sz="800" dirty="0"/>
          </a:p>
        </p:txBody>
      </p:sp>
      <p:sp>
        <p:nvSpPr>
          <p:cNvPr id="20" name="Text 18"/>
          <p:cNvSpPr/>
          <p:nvPr/>
        </p:nvSpPr>
        <p:spPr>
          <a:xfrm>
            <a:off x="1234440" y="3227832"/>
            <a:ext cx="205740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222222"/>
                </a:solidFill>
              </a:rPr>
              <a:t>Reinforcement steel</a:t>
            </a:r>
            <a:endParaRPr lang="en-US" sz="1000" dirty="0"/>
          </a:p>
        </p:txBody>
      </p:sp>
      <p:sp>
        <p:nvSpPr>
          <p:cNvPr id="21" name="Text 19"/>
          <p:cNvSpPr/>
          <p:nvPr/>
        </p:nvSpPr>
        <p:spPr>
          <a:xfrm>
            <a:off x="3886200" y="3227832"/>
            <a:ext cx="82296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F59E0B"/>
                </a:solidFill>
              </a:rPr>
              <a:t>High</a:t>
            </a:r>
            <a:endParaRPr lang="en-US" sz="900" dirty="0"/>
          </a:p>
        </p:txBody>
      </p:sp>
      <p:sp>
        <p:nvSpPr>
          <p:cNvPr id="22" name="Shape 20"/>
          <p:cNvSpPr/>
          <p:nvPr/>
        </p:nvSpPr>
        <p:spPr>
          <a:xfrm>
            <a:off x="777240" y="3666744"/>
            <a:ext cx="347472" cy="310896"/>
          </a:xfrm>
          <a:prstGeom prst="roundRect">
            <a:avLst>
              <a:gd name="adj" fmla="val 23529"/>
            </a:avLst>
          </a:prstGeom>
          <a:solidFill>
            <a:srgbClr val="F59E0B"/>
          </a:solidFill>
          <a:ln w="12700">
            <a:solidFill>
              <a:srgbClr val="F59E0B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777240" y="3739896"/>
            <a:ext cx="3474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FFFFFF"/>
                </a:solidFill>
              </a:rPr>
              <a:t>5</a:t>
            </a:r>
            <a:endParaRPr lang="en-US" sz="800" dirty="0"/>
          </a:p>
        </p:txBody>
      </p:sp>
      <p:sp>
        <p:nvSpPr>
          <p:cNvPr id="24" name="Text 22"/>
          <p:cNvSpPr/>
          <p:nvPr/>
        </p:nvSpPr>
        <p:spPr>
          <a:xfrm>
            <a:off x="1234440" y="3721608"/>
            <a:ext cx="205740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222222"/>
                </a:solidFill>
              </a:rPr>
              <a:t>Electrical panels</a:t>
            </a:r>
            <a:endParaRPr lang="en-US" sz="1000" dirty="0"/>
          </a:p>
        </p:txBody>
      </p:sp>
      <p:sp>
        <p:nvSpPr>
          <p:cNvPr id="25" name="Text 23"/>
          <p:cNvSpPr/>
          <p:nvPr/>
        </p:nvSpPr>
        <p:spPr>
          <a:xfrm>
            <a:off x="3886200" y="3721608"/>
            <a:ext cx="82296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F59E0B"/>
                </a:solidFill>
              </a:rPr>
              <a:t>High</a:t>
            </a:r>
            <a:endParaRPr lang="en-US" sz="900" dirty="0"/>
          </a:p>
        </p:txBody>
      </p:sp>
      <p:sp>
        <p:nvSpPr>
          <p:cNvPr id="26" name="Shape 24"/>
          <p:cNvSpPr/>
          <p:nvPr/>
        </p:nvSpPr>
        <p:spPr>
          <a:xfrm>
            <a:off x="777240" y="4160520"/>
            <a:ext cx="347472" cy="310896"/>
          </a:xfrm>
          <a:prstGeom prst="roundRect">
            <a:avLst>
              <a:gd name="adj" fmla="val 23529"/>
            </a:avLst>
          </a:prstGeom>
          <a:solidFill>
            <a:srgbClr val="F59E0B"/>
          </a:solidFill>
          <a:ln w="12700">
            <a:solidFill>
              <a:srgbClr val="F59E0B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777240" y="4233672"/>
            <a:ext cx="3474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FFFFFF"/>
                </a:solidFill>
              </a:rPr>
              <a:t>6</a:t>
            </a:r>
            <a:endParaRPr lang="en-US" sz="800" dirty="0"/>
          </a:p>
        </p:txBody>
      </p:sp>
      <p:sp>
        <p:nvSpPr>
          <p:cNvPr id="28" name="Text 26"/>
          <p:cNvSpPr/>
          <p:nvPr/>
        </p:nvSpPr>
        <p:spPr>
          <a:xfrm>
            <a:off x="1234440" y="4215384"/>
            <a:ext cx="205740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222222"/>
                </a:solidFill>
              </a:rPr>
              <a:t>Diesel generator</a:t>
            </a:r>
            <a:endParaRPr lang="en-US" sz="1000" dirty="0"/>
          </a:p>
        </p:txBody>
      </p:sp>
      <p:sp>
        <p:nvSpPr>
          <p:cNvPr id="29" name="Text 27"/>
          <p:cNvSpPr/>
          <p:nvPr/>
        </p:nvSpPr>
        <p:spPr>
          <a:xfrm>
            <a:off x="3886200" y="4215384"/>
            <a:ext cx="82296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F59E0B"/>
                </a:solidFill>
              </a:rPr>
              <a:t>High</a:t>
            </a:r>
            <a:endParaRPr lang="en-US" sz="900" dirty="0"/>
          </a:p>
        </p:txBody>
      </p:sp>
      <p:sp>
        <p:nvSpPr>
          <p:cNvPr id="30" name="Text 28"/>
          <p:cNvSpPr/>
          <p:nvPr/>
        </p:nvSpPr>
        <p:spPr>
          <a:xfrm>
            <a:off x="5669280" y="1280160"/>
            <a:ext cx="38404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4E79"/>
                </a:solidFill>
              </a:rPr>
              <a:t>Top risk themes</a:t>
            </a:r>
            <a:endParaRPr lang="en-US" sz="1100" dirty="0"/>
          </a:p>
        </p:txBody>
      </p:sp>
      <p:sp>
        <p:nvSpPr>
          <p:cNvPr id="31" name="Shape 29"/>
          <p:cNvSpPr/>
          <p:nvPr/>
        </p:nvSpPr>
        <p:spPr>
          <a:xfrm>
            <a:off x="5715000" y="1691640"/>
            <a:ext cx="5166360" cy="310896"/>
          </a:xfrm>
          <a:prstGeom prst="roundRect">
            <a:avLst>
              <a:gd name="adj" fmla="val 23529"/>
            </a:avLst>
          </a:prstGeom>
          <a:solidFill>
            <a:srgbClr val="FDECEC"/>
          </a:solidFill>
          <a:ln w="12700">
            <a:solidFill>
              <a:srgbClr val="F4B9B9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5870448" y="1764792"/>
            <a:ext cx="4663440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222222"/>
                </a:solidFill>
              </a:rPr>
              <a:t>1. Late baseline / no recovery approval</a:t>
            </a:r>
            <a:endParaRPr lang="en-US" sz="950" dirty="0"/>
          </a:p>
        </p:txBody>
      </p:sp>
      <p:sp>
        <p:nvSpPr>
          <p:cNvPr id="33" name="Shape 31"/>
          <p:cNvSpPr/>
          <p:nvPr/>
        </p:nvSpPr>
        <p:spPr>
          <a:xfrm>
            <a:off x="5715000" y="2185416"/>
            <a:ext cx="5166360" cy="310896"/>
          </a:xfrm>
          <a:prstGeom prst="roundRect">
            <a:avLst>
              <a:gd name="adj" fmla="val 23529"/>
            </a:avLst>
          </a:prstGeom>
          <a:solidFill>
            <a:srgbClr val="FDECEC"/>
          </a:solidFill>
          <a:ln w="12700">
            <a:solidFill>
              <a:srgbClr val="F4B9B9"/>
            </a:solidFill>
            <a:prstDash val="solid"/>
          </a:ln>
        </p:spPr>
      </p:sp>
      <p:sp>
        <p:nvSpPr>
          <p:cNvPr id="34" name="Text 32"/>
          <p:cNvSpPr/>
          <p:nvPr/>
        </p:nvSpPr>
        <p:spPr>
          <a:xfrm>
            <a:off x="5870448" y="2258568"/>
            <a:ext cx="4663440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222222"/>
                </a:solidFill>
              </a:rPr>
              <a:t>2. Façade slot and glazing decision</a:t>
            </a:r>
            <a:endParaRPr lang="en-US" sz="950" dirty="0"/>
          </a:p>
        </p:txBody>
      </p:sp>
      <p:sp>
        <p:nvSpPr>
          <p:cNvPr id="35" name="Shape 33"/>
          <p:cNvSpPr/>
          <p:nvPr/>
        </p:nvSpPr>
        <p:spPr>
          <a:xfrm>
            <a:off x="5715000" y="2679192"/>
            <a:ext cx="5166360" cy="310896"/>
          </a:xfrm>
          <a:prstGeom prst="roundRect">
            <a:avLst>
              <a:gd name="adj" fmla="val 23529"/>
            </a:avLst>
          </a:prstGeom>
          <a:solidFill>
            <a:srgbClr val="FDECEC"/>
          </a:solidFill>
          <a:ln w="12700">
            <a:solidFill>
              <a:srgbClr val="F4B9B9"/>
            </a:solidFill>
            <a:prstDash val="solid"/>
          </a:ln>
        </p:spPr>
      </p:sp>
      <p:sp>
        <p:nvSpPr>
          <p:cNvPr id="36" name="Text 34"/>
          <p:cNvSpPr/>
          <p:nvPr/>
        </p:nvSpPr>
        <p:spPr>
          <a:xfrm>
            <a:off x="5870448" y="2752344"/>
            <a:ext cx="4663440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222222"/>
                </a:solidFill>
              </a:rPr>
              <a:t>3. Chiller capacity freeze and procurement</a:t>
            </a:r>
            <a:endParaRPr lang="en-US" sz="950" dirty="0"/>
          </a:p>
        </p:txBody>
      </p:sp>
      <p:sp>
        <p:nvSpPr>
          <p:cNvPr id="37" name="Shape 35"/>
          <p:cNvSpPr/>
          <p:nvPr/>
        </p:nvSpPr>
        <p:spPr>
          <a:xfrm>
            <a:off x="5715000" y="3172968"/>
            <a:ext cx="5166360" cy="310896"/>
          </a:xfrm>
          <a:prstGeom prst="roundRect">
            <a:avLst>
              <a:gd name="adj" fmla="val 23529"/>
            </a:avLst>
          </a:prstGeom>
          <a:solidFill>
            <a:srgbClr val="FFF7E6"/>
          </a:solidFill>
          <a:ln w="12700">
            <a:solidFill>
              <a:srgbClr val="F7D38A"/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>
            <a:off x="5870448" y="3246120"/>
            <a:ext cx="4663440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222222"/>
                </a:solidFill>
              </a:rPr>
              <a:t>4. Temporary power delay</a:t>
            </a:r>
            <a:endParaRPr lang="en-US" sz="950" dirty="0"/>
          </a:p>
        </p:txBody>
      </p:sp>
      <p:sp>
        <p:nvSpPr>
          <p:cNvPr id="39" name="Shape 37"/>
          <p:cNvSpPr/>
          <p:nvPr/>
        </p:nvSpPr>
        <p:spPr>
          <a:xfrm>
            <a:off x="5715000" y="3666744"/>
            <a:ext cx="5166360" cy="310896"/>
          </a:xfrm>
          <a:prstGeom prst="roundRect">
            <a:avLst>
              <a:gd name="adj" fmla="val 23529"/>
            </a:avLst>
          </a:prstGeom>
          <a:solidFill>
            <a:srgbClr val="FFF7E6"/>
          </a:solidFill>
          <a:ln w="12700">
            <a:solidFill>
              <a:srgbClr val="F7D38A"/>
            </a:solidFill>
            <a:prstDash val="solid"/>
          </a:ln>
        </p:spPr>
      </p:sp>
      <p:sp>
        <p:nvSpPr>
          <p:cNvPr id="40" name="Text 38"/>
          <p:cNvSpPr/>
          <p:nvPr/>
        </p:nvSpPr>
        <p:spPr>
          <a:xfrm>
            <a:off x="5870448" y="3739896"/>
            <a:ext cx="4663440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222222"/>
                </a:solidFill>
              </a:rPr>
              <a:t>5. Level 4 conference center change</a:t>
            </a:r>
            <a:endParaRPr lang="en-US" sz="950" dirty="0"/>
          </a:p>
        </p:txBody>
      </p:sp>
      <p:sp>
        <p:nvSpPr>
          <p:cNvPr id="41" name="Shape 39"/>
          <p:cNvSpPr/>
          <p:nvPr/>
        </p:nvSpPr>
        <p:spPr>
          <a:xfrm>
            <a:off x="5715000" y="4160520"/>
            <a:ext cx="5166360" cy="310896"/>
          </a:xfrm>
          <a:prstGeom prst="roundRect">
            <a:avLst>
              <a:gd name="adj" fmla="val 23529"/>
            </a:avLst>
          </a:prstGeom>
          <a:solidFill>
            <a:srgbClr val="FFF7E6"/>
          </a:solidFill>
          <a:ln w="12700">
            <a:solidFill>
              <a:srgbClr val="F7D38A"/>
            </a:solidFill>
            <a:prstDash val="solid"/>
          </a:ln>
        </p:spPr>
      </p:sp>
      <p:sp>
        <p:nvSpPr>
          <p:cNvPr id="42" name="Text 40"/>
          <p:cNvSpPr/>
          <p:nvPr/>
        </p:nvSpPr>
        <p:spPr>
          <a:xfrm>
            <a:off x="5870448" y="4233672"/>
            <a:ext cx="4663440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222222"/>
                </a:solidFill>
              </a:rPr>
              <a:t>6. Steel price escalation</a:t>
            </a:r>
            <a:endParaRPr lang="en-US" sz="950" dirty="0"/>
          </a:p>
        </p:txBody>
      </p:sp>
      <p:sp>
        <p:nvSpPr>
          <p:cNvPr id="43" name="Shape 41"/>
          <p:cNvSpPr/>
          <p:nvPr/>
        </p:nvSpPr>
        <p:spPr>
          <a:xfrm>
            <a:off x="5074920" y="1234440"/>
            <a:ext cx="0" cy="4251960"/>
          </a:xfrm>
          <a:prstGeom prst="line">
            <a:avLst/>
          </a:prstGeom>
          <a:noFill/>
          <a:ln w="12700">
            <a:solidFill>
              <a:srgbClr val="D7DEE8"/>
            </a:solidFill>
            <a:prstDash val="solid"/>
          </a:ln>
        </p:spPr>
      </p:sp>
      <p:sp>
        <p:nvSpPr>
          <p:cNvPr id="44" name="Text 42"/>
          <p:cNvSpPr/>
          <p:nvPr/>
        </p:nvSpPr>
        <p:spPr>
          <a:xfrm>
            <a:off x="502920" y="6547104"/>
            <a:ext cx="47548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8A94A6"/>
                </a:solidFill>
              </a:rPr>
              <a:t>Al Noor Office Building | Recovery Review</a:t>
            </a:r>
            <a:endParaRPr lang="en-US" sz="7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01752"/>
            <a:ext cx="77724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1F4E79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5) Recommended management decisions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512064" y="749808"/>
            <a:ext cx="105156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6B7280"/>
                </a:solidFill>
              </a:rPr>
              <a:t>A controlled recovery should begin now, while unapproved changes remain under formal change control.</a:t>
            </a:r>
            <a:endParaRPr lang="en-US" sz="950" dirty="0"/>
          </a:p>
        </p:txBody>
      </p:sp>
      <p:sp>
        <p:nvSpPr>
          <p:cNvPr id="4" name="Shape 2"/>
          <p:cNvSpPr/>
          <p:nvPr/>
        </p:nvSpPr>
        <p:spPr>
          <a:xfrm>
            <a:off x="502920" y="1042416"/>
            <a:ext cx="11155680" cy="0"/>
          </a:xfrm>
          <a:prstGeom prst="line">
            <a:avLst/>
          </a:prstGeom>
          <a:noFill/>
          <a:ln w="12700">
            <a:solidFill>
              <a:srgbClr val="D7DEE8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777240" y="1325880"/>
            <a:ext cx="1417320" cy="347472"/>
          </a:xfrm>
          <a:prstGeom prst="roundRect">
            <a:avLst>
              <a:gd name="adj" fmla="val 26316"/>
            </a:avLst>
          </a:prstGeom>
          <a:solidFill>
            <a:srgbClr val="2E7D32"/>
          </a:solidFill>
          <a:ln w="12700">
            <a:solidFill>
              <a:srgbClr val="2E7D32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68680" y="1408176"/>
            <a:ext cx="12344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b="1" dirty="0">
                <a:solidFill>
                  <a:srgbClr val="FFFFFF"/>
                </a:solidFill>
              </a:rPr>
              <a:t>APPROVE NOW</a:t>
            </a:r>
            <a:endParaRPr lang="en-US" sz="850" dirty="0"/>
          </a:p>
        </p:txBody>
      </p:sp>
      <p:sp>
        <p:nvSpPr>
          <p:cNvPr id="7" name="Text 5"/>
          <p:cNvSpPr/>
          <p:nvPr/>
        </p:nvSpPr>
        <p:spPr>
          <a:xfrm>
            <a:off x="868680" y="1828800"/>
            <a:ext cx="4663440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indent="0" marL="0">
              <a:buNone/>
            </a:pPr>
            <a:r>
              <a:rPr lang="en-US" sz="1200" dirty="0">
                <a:solidFill>
                  <a:srgbClr val="222222"/>
                </a:solidFill>
              </a:rPr>
              <a:t>• Temporary generator / utility recovery plan with cost approval for USD 18k.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868680" y="2267712"/>
            <a:ext cx="4663440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indent="0" marL="0">
              <a:buNone/>
            </a:pPr>
            <a:r>
              <a:rPr lang="en-US" sz="1200" dirty="0">
                <a:solidFill>
                  <a:srgbClr val="222222"/>
                </a:solidFill>
              </a:rPr>
              <a:t>• Recovery programme: resequence, overlap façade/MEP, and start zonal commissioning.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868680" y="2706624"/>
            <a:ext cx="4663440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indent="0" marL="0">
              <a:buNone/>
            </a:pPr>
            <a:r>
              <a:rPr lang="en-US" sz="1200" dirty="0">
                <a:solidFill>
                  <a:srgbClr val="222222"/>
                </a:solidFill>
              </a:rPr>
              <a:t>• Procurement task force for façade, chillers, elevators and steel within 10 days.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6400800" y="1325880"/>
            <a:ext cx="1600200" cy="347472"/>
          </a:xfrm>
          <a:prstGeom prst="roundRect">
            <a:avLst>
              <a:gd name="adj" fmla="val 26316"/>
            </a:avLst>
          </a:prstGeom>
          <a:solidFill>
            <a:srgbClr val="F59E0B"/>
          </a:solidFill>
          <a:ln w="12700">
            <a:solidFill>
              <a:srgbClr val="F59E0B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6492240" y="1408176"/>
            <a:ext cx="14173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b="1" dirty="0">
                <a:solidFill>
                  <a:srgbClr val="FFFFFF"/>
                </a:solidFill>
              </a:rPr>
              <a:t>DECIDE / CONTROL</a:t>
            </a:r>
            <a:endParaRPr lang="en-US" sz="850" dirty="0"/>
          </a:p>
        </p:txBody>
      </p:sp>
      <p:sp>
        <p:nvSpPr>
          <p:cNvPr id="12" name="Text 10"/>
          <p:cNvSpPr/>
          <p:nvPr/>
        </p:nvSpPr>
        <p:spPr>
          <a:xfrm>
            <a:off x="6446520" y="1828800"/>
            <a:ext cx="4663440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indent="0" marL="0">
              <a:buNone/>
            </a:pPr>
            <a:r>
              <a:rPr lang="en-US" sz="1200" dirty="0">
                <a:solidFill>
                  <a:srgbClr val="222222"/>
                </a:solidFill>
              </a:rPr>
              <a:t>• Level 4 conference center: defer to post-handover unless time/cost accepted.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6446520" y="2267712"/>
            <a:ext cx="4663440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indent="0" marL="0">
              <a:buNone/>
            </a:pPr>
            <a:r>
              <a:rPr lang="en-US" sz="1200" dirty="0">
                <a:solidFill>
                  <a:srgbClr val="222222"/>
                </a:solidFill>
              </a:rPr>
              <a:t>• Façade upgrade: accept only with immediate approval and procurement slot protection.</a:t>
            </a:r>
            <a:endParaRPr lang="en-US" sz="1200" dirty="0"/>
          </a:p>
        </p:txBody>
      </p:sp>
      <p:sp>
        <p:nvSpPr>
          <p:cNvPr id="14" name="Text 12"/>
          <p:cNvSpPr/>
          <p:nvPr/>
        </p:nvSpPr>
        <p:spPr>
          <a:xfrm>
            <a:off x="6446520" y="2706624"/>
            <a:ext cx="4663440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indent="0" marL="0">
              <a:buNone/>
            </a:pPr>
            <a:r>
              <a:rPr lang="en-US" sz="1200" dirty="0">
                <a:solidFill>
                  <a:srgbClr val="222222"/>
                </a:solidFill>
              </a:rPr>
              <a:t>• Chiller capacity and finish selections: freeze by named deadlines.</a:t>
            </a:r>
            <a:endParaRPr lang="en-US" sz="1200" dirty="0"/>
          </a:p>
        </p:txBody>
      </p:sp>
      <p:sp>
        <p:nvSpPr>
          <p:cNvPr id="15" name="Shape 13"/>
          <p:cNvSpPr/>
          <p:nvPr/>
        </p:nvSpPr>
        <p:spPr>
          <a:xfrm>
            <a:off x="960120" y="4251960"/>
            <a:ext cx="9966960" cy="960120"/>
          </a:xfrm>
          <a:prstGeom prst="roundRect">
            <a:avLst>
              <a:gd name="adj" fmla="val 7619"/>
            </a:avLst>
          </a:prstGeom>
          <a:solidFill>
            <a:srgbClr val="EAF3FF"/>
          </a:solidFill>
          <a:ln w="12700">
            <a:solidFill>
              <a:srgbClr val="C8DEF5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1325880" y="4553712"/>
            <a:ext cx="92354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1F4E79"/>
                </a:solidFill>
              </a:rPr>
              <a:t>Recommended position: recover the 21-day gap first. Treat unapproved changes as separate scope decisions with explicit cost, schedule and approval consequences.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502920" y="6547104"/>
            <a:ext cx="47548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8A94A6"/>
                </a:solidFill>
              </a:rPr>
              <a:t>Al Noor Office Building | Recovery Review</a:t>
            </a:r>
            <a:endParaRPr lang="en-US" sz="7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>BuildRight SAL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 Noor Office Building — Recovery Review</dc:title>
  <dc:subject>Al Noor Project Recovery</dc:subject>
  <dc:creator>OpenAI</dc:creator>
  <cp:lastModifiedBy>OpenAI</cp:lastModifiedBy>
  <cp:revision>1</cp:revision>
  <dcterms:created xsi:type="dcterms:W3CDTF">2026-07-16T13:20:57Z</dcterms:created>
  <dcterms:modified xsi:type="dcterms:W3CDTF">2026-07-16T13:20:57Z</dcterms:modified>
</cp:coreProperties>
</file>